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754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TYÖPAJA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822960"/>
            <a:ext cx="77724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Johtamismallin</a:t>
            </a:r>
            <a:endParaRPr lang="en-US" sz="4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ensimmäinen</a:t>
            </a:r>
            <a:endParaRPr lang="en-US" sz="4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luonnos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411480" y="3493008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8A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Rakenna jaetun johtajuuden periaatteiden mukainen johtamismalli</a:t>
            </a:r>
            <a:endParaRPr lang="en-US" sz="12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8A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omaan oppilaitokseesi — neljässä vaiheessa.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11480" y="4206240"/>
            <a:ext cx="1920240" cy="274320"/>
          </a:xfrm>
          <a:prstGeom prst="rect">
            <a:avLst/>
          </a:prstGeom>
          <a:solidFill>
            <a:srgbClr val="162840"/>
          </a:solidFill>
          <a:ln w="12700">
            <a:solidFill>
              <a:srgbClr val="1E3A5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420624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7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Nykytila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2496312" y="4206240"/>
            <a:ext cx="1920240" cy="274320"/>
          </a:xfrm>
          <a:prstGeom prst="rect">
            <a:avLst/>
          </a:prstGeom>
          <a:solidFill>
            <a:srgbClr val="162840"/>
          </a:solidFill>
          <a:ln w="12700">
            <a:solidFill>
              <a:srgbClr val="1E3A5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96312" y="420624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7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Johtamisrakenne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4581144" y="4206240"/>
            <a:ext cx="1920240" cy="274320"/>
          </a:xfrm>
          <a:prstGeom prst="rect">
            <a:avLst/>
          </a:prstGeom>
          <a:solidFill>
            <a:srgbClr val="162840"/>
          </a:solidFill>
          <a:ln w="12700">
            <a:solidFill>
              <a:srgbClr val="1E3A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81144" y="420624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7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Toimielimet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665976" y="4206240"/>
            <a:ext cx="1920240" cy="274320"/>
          </a:xfrm>
          <a:prstGeom prst="rect">
            <a:avLst/>
          </a:prstGeom>
          <a:solidFill>
            <a:srgbClr val="162840"/>
          </a:solidFill>
          <a:ln w="12700">
            <a:solidFill>
              <a:srgbClr val="1E3A5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665976" y="420624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7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Visualisointi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411480" y="4617720"/>
            <a:ext cx="8321040" cy="0"/>
          </a:xfrm>
          <a:prstGeom prst="line">
            <a:avLst/>
          </a:prstGeom>
          <a:noFill/>
          <a:ln w="12700">
            <a:solidFill>
              <a:srgbClr val="1E3A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1480" y="470001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Oppilaitos:                              |    Päivämäärä:                    |    Rehtori: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VAIHE 4 / 4 — SANALLISTAMINEN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10896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Sanallinen kuvaus johtamismallista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lyhyt, selkeä kuvaus mallista. Tämä tekee kaaviosta viestittävän ja ymmärrettävän koko henkilöstölle.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0040" y="1152144"/>
            <a:ext cx="4279392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152144"/>
            <a:ext cx="427939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16736"/>
            <a:ext cx="310896" cy="310896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3167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68680" y="1289304"/>
            <a:ext cx="36027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Miten malli toteuttaa jaetun johtajuuden periaatteita?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57200" y="1773936"/>
            <a:ext cx="40050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Kuvaile, miten päätöksenteko on hajautettu ja miten vastuut jakautuvat...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57200" y="2011680"/>
            <a:ext cx="400507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4" name="Shape 12"/>
          <p:cNvSpPr/>
          <p:nvPr/>
        </p:nvSpPr>
        <p:spPr>
          <a:xfrm>
            <a:off x="457200" y="2286000"/>
            <a:ext cx="400507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457200" y="2560320"/>
            <a:ext cx="400507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4736592" y="1152144"/>
            <a:ext cx="4279392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36592" y="1152144"/>
            <a:ext cx="427939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3752" y="1316736"/>
            <a:ext cx="310896" cy="310896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73752" y="13167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285232" y="1289304"/>
            <a:ext cx="36027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Mitkä ovat mallin tärkeimmät vahvuudet?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873752" y="1773936"/>
            <a:ext cx="40050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Mitä tässä mallissa toimii erityisen hyvin juuri sinun oppilaitoksessasi?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4873752" y="2011680"/>
            <a:ext cx="400507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4873752" y="2286000"/>
            <a:ext cx="400507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4873752" y="2560320"/>
            <a:ext cx="400507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320040" y="3090672"/>
            <a:ext cx="4279392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0040" y="3090672"/>
            <a:ext cx="427939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57200" y="3255264"/>
            <a:ext cx="310896" cy="310896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7200" y="32552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868680" y="3227832"/>
            <a:ext cx="36027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Mikä on mallin suurin haaste tai kehityskohde?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57200" y="3712464"/>
            <a:ext cx="40050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Missä malli on vielä kesken tai vaatii lisäpohdintaa?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457200" y="3950208"/>
            <a:ext cx="400507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457200" y="4224528"/>
            <a:ext cx="400507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457200" y="4498848"/>
            <a:ext cx="400507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4736592" y="3090672"/>
            <a:ext cx="4279392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736592" y="3090672"/>
            <a:ext cx="427939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873752" y="3255264"/>
            <a:ext cx="310896" cy="310896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873752" y="32552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5285232" y="3227832"/>
            <a:ext cx="36027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Mitä jatkotyöstetään seuraavissa luvuissa?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4873752" y="3712464"/>
            <a:ext cx="40050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Mihin palataan — mitä jätät tässä versiossa tarkoituksella auki?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873752" y="3950208"/>
            <a:ext cx="400507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73752" y="4224528"/>
            <a:ext cx="400507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73752" y="4498848"/>
            <a:ext cx="400507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LOPPUTUOTOS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10896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Tarkistuslista — onko luonnoksesi valmis?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Ennen kurssin seuraavaan lukuun siirtymistä varmista, että luonnoksesi sisältää nämä elementit.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0040" y="1152144"/>
            <a:ext cx="4279392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4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152144"/>
            <a:ext cx="427939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8056" y="1335024"/>
            <a:ext cx="292608" cy="29260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32104" y="1298448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Kaavio johtamisrakenteesta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48056" y="1682496"/>
            <a:ext cx="40507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Strateginen, pedagoginen ja operatiivinen taso näkyvillä — tiimit ja kytkennät merkitty.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736592" y="1152144"/>
            <a:ext cx="4279392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4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36592" y="1152144"/>
            <a:ext cx="427939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864608" y="1335024"/>
            <a:ext cx="292608" cy="29260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48656" y="1298448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Toimielinkuvaukset (vähintään 3)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864608" y="1682496"/>
            <a:ext cx="40507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Jokainen tiimi: tarkoitus, kokoonpano, tiheys, päätösvalta, vastuu viestinnästä selvillä.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20040" y="2487168"/>
            <a:ext cx="4279392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4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0040" y="2487168"/>
            <a:ext cx="427939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48056" y="2670048"/>
            <a:ext cx="292608" cy="29260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2104" y="263347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Päätöksenteon pelisäännöt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48056" y="3017520"/>
            <a:ext cx="40507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Jokaiselle toimielimelle on kirjattu, mistä se päättää itsenäisesti ja mistä ei.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736592" y="2487168"/>
            <a:ext cx="4279392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4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36592" y="2487168"/>
            <a:ext cx="427939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864608" y="2670048"/>
            <a:ext cx="292608" cy="29260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248656" y="263347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Vastuuhenkilöt nimetty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864608" y="3017520"/>
            <a:ext cx="40507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Tiedonkulku on varmistettu — vastuuhenkilöt tietävät roolinsa viestinnässä.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20040" y="3822192"/>
            <a:ext cx="4279392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4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320040" y="3822192"/>
            <a:ext cx="427939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48056" y="4005072"/>
            <a:ext cx="292608" cy="29260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32104" y="3968496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Sanallinen perustelu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48056" y="4352544"/>
            <a:ext cx="40507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Lyhyt kuvaus siitä, miten malli toteuttaa jaetun johtajuuden periaatteita.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736592" y="3822192"/>
            <a:ext cx="4279392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4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36592" y="3822192"/>
            <a:ext cx="427939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864608" y="4005072"/>
            <a:ext cx="292608" cy="29260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248656" y="3968496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Tunnistetut jatkokehityskohteet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64608" y="4352544"/>
            <a:ext cx="40507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Mitä tässä versiossa jätät tarkoituksella vielä auki? Mihin palaat myöhemmin?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320040" y="4901184"/>
            <a:ext cx="8503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Muistutus: Tavoittele riittävän hyvää ensimmäistä versiota — et täydellisyyttä. Luonnosta jalostetaan kurssin seuraavissa luvuissa.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VAIHE 1 / 4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10896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Nykytilan kartoitus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Ennen uuden mallin hahmottelua on ymmärrettävä, mistä lähdetään. Piirrä tai kuvaile nykytila rehellisesti.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0040" y="1152144"/>
            <a:ext cx="4279392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152144"/>
            <a:ext cx="64008" cy="1664208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280160"/>
            <a:ext cx="310896" cy="310896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2801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68680" y="1280160"/>
            <a:ext cx="3621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NYKYINEN JOHTAMISRAKENNE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868680" y="1536192"/>
            <a:ext cx="3621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Kuvaa pääpiirteet — tai piirrä kaavio dian oikealle puolelle. Kuka johtaa, ketä?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57200" y="1810512"/>
            <a:ext cx="405079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4" name="Shape 12"/>
          <p:cNvSpPr/>
          <p:nvPr/>
        </p:nvSpPr>
        <p:spPr>
          <a:xfrm>
            <a:off x="457200" y="2121408"/>
            <a:ext cx="405079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457200" y="2432304"/>
            <a:ext cx="405079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4736592" y="1152144"/>
            <a:ext cx="4279392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36592" y="1152144"/>
            <a:ext cx="64008" cy="1664208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3752" y="1280160"/>
            <a:ext cx="310896" cy="310896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73752" y="12801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285232" y="1280160"/>
            <a:ext cx="3621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MISSÄ PÄÄTÖKSENTEKO TAPAHTUU?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285232" y="1536192"/>
            <a:ext cx="3621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Kuka osallistuu päätöksentekoon? Onko rakenne läpinäkyvä?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4873752" y="1810512"/>
            <a:ext cx="405079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4873752" y="2121408"/>
            <a:ext cx="405079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4873752" y="2432304"/>
            <a:ext cx="405079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320040" y="2944368"/>
            <a:ext cx="4279392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0040" y="2944368"/>
            <a:ext cx="64008" cy="1664208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57200" y="3072384"/>
            <a:ext cx="310896" cy="310896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7200" y="3072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868680" y="3072384"/>
            <a:ext cx="3621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NYKYMALLIN VAHVUUDET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868680" y="3328416"/>
            <a:ext cx="3621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Mitä toimii hyvin ja kannattaa säilyttää uudessakin mallissa?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457200" y="3602736"/>
            <a:ext cx="405079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457200" y="3913632"/>
            <a:ext cx="405079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457200" y="4224528"/>
            <a:ext cx="405079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4736592" y="2944368"/>
            <a:ext cx="4279392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736592" y="2944368"/>
            <a:ext cx="64008" cy="1664208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873752" y="3072384"/>
            <a:ext cx="310896" cy="310896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873752" y="3072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5285232" y="3072384"/>
            <a:ext cx="3621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PULLONKAULAT JA EPÄSELVYYDET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5285232" y="3328416"/>
            <a:ext cx="3621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Missä on päällekkäisyyttä, vastuuaukkoja tai koordinaatioongelmia?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873752" y="3602736"/>
            <a:ext cx="405079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73752" y="3913632"/>
            <a:ext cx="405079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73752" y="4224528"/>
            <a:ext cx="4050792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VAIHE 2 / 4 — JOHTAMISRAKENNE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10896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Kolme johtamistasoa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Hahmottele, miten strateginen, pedagoginen ja operatiivinen johtaminen jakautuu oppilaitoksessasi.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0040" y="1152144"/>
            <a:ext cx="2788920" cy="393192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152144"/>
            <a:ext cx="278892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20040" y="1152144"/>
            <a:ext cx="2788920" cy="71323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0040" y="1152144"/>
            <a:ext cx="278892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225296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11480" y="1499616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Strateginen taso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48056" y="1920240"/>
            <a:ext cx="253288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8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Vastaa oppilaitoksen kokonaissuunnasta, taloudellisista raameista ja sidosryhmäsuhteista.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448056" y="2395728"/>
            <a:ext cx="310896" cy="310896"/>
          </a:xfrm>
          <a:prstGeom prst="ellipse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8056" y="23957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32104" y="2395728"/>
            <a:ext cx="2167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Ketkä kuuluvat strategiselle tasolle?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448056" y="2798064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8" name="Shape 16"/>
          <p:cNvSpPr/>
          <p:nvPr/>
        </p:nvSpPr>
        <p:spPr>
          <a:xfrm>
            <a:off x="448056" y="3054096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448056" y="2706624"/>
            <a:ext cx="25328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tähän...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48056" y="3328416"/>
            <a:ext cx="310896" cy="310896"/>
          </a:xfrm>
          <a:prstGeom prst="ellipse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48056" y="332841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32104" y="3328416"/>
            <a:ext cx="2167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Mitkä ovat tason keskeiset tehtävät?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48056" y="3730752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448056" y="3986784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5" name="Text 23"/>
          <p:cNvSpPr/>
          <p:nvPr/>
        </p:nvSpPr>
        <p:spPr>
          <a:xfrm>
            <a:off x="448056" y="3639312"/>
            <a:ext cx="25328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tähän...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48056" y="4261104"/>
            <a:ext cx="310896" cy="310896"/>
          </a:xfrm>
          <a:prstGeom prst="ellipse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48056" y="42611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32104" y="4261104"/>
            <a:ext cx="2167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Mistä asioista tämä taso päättää?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48056" y="4663440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448056" y="4919472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1" name="Text 29"/>
          <p:cNvSpPr/>
          <p:nvPr/>
        </p:nvSpPr>
        <p:spPr>
          <a:xfrm>
            <a:off x="448056" y="4572000"/>
            <a:ext cx="25328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tähän...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3264408" y="1152144"/>
            <a:ext cx="2788920" cy="393192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3264408" y="1152144"/>
            <a:ext cx="278892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3264408" y="1152144"/>
            <a:ext cx="2788920" cy="71323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264408" y="1152144"/>
            <a:ext cx="278892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264408" y="1225296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3355848" y="1499616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Pedagoginen taso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3392424" y="1920240"/>
            <a:ext cx="253288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8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Koordinoi pedagogiikkaa, opetussuunnitelmatyötä, henkilöstöä ja kehittämishankkeita.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3392424" y="2395728"/>
            <a:ext cx="310896" cy="310896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392424" y="23957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3776472" y="2395728"/>
            <a:ext cx="2167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Ketkä kuuluvat pedagogiselle tasolle?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3392424" y="2798064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3392424" y="3054096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4" name="Text 42"/>
          <p:cNvSpPr/>
          <p:nvPr/>
        </p:nvSpPr>
        <p:spPr>
          <a:xfrm>
            <a:off x="3392424" y="2706624"/>
            <a:ext cx="25328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tähän...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3392424" y="3328416"/>
            <a:ext cx="310896" cy="310896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392424" y="332841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3776472" y="3328416"/>
            <a:ext cx="2167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Millaisia johtamistiimejä tarvitaan?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3392424" y="3730752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9" name="Shape 47"/>
          <p:cNvSpPr/>
          <p:nvPr/>
        </p:nvSpPr>
        <p:spPr>
          <a:xfrm>
            <a:off x="3392424" y="3986784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0" name="Text 48"/>
          <p:cNvSpPr/>
          <p:nvPr/>
        </p:nvSpPr>
        <p:spPr>
          <a:xfrm>
            <a:off x="3392424" y="3639312"/>
            <a:ext cx="25328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tähän...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3392424" y="4261104"/>
            <a:ext cx="310896" cy="310896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392424" y="42611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53" name="Text 51"/>
          <p:cNvSpPr/>
          <p:nvPr/>
        </p:nvSpPr>
        <p:spPr>
          <a:xfrm>
            <a:off x="3776472" y="4261104"/>
            <a:ext cx="2167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Mitkä ovat tiimien mandaatit?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3392424" y="4663440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5" name="Shape 53"/>
          <p:cNvSpPr/>
          <p:nvPr/>
        </p:nvSpPr>
        <p:spPr>
          <a:xfrm>
            <a:off x="3392424" y="4919472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6" name="Text 54"/>
          <p:cNvSpPr/>
          <p:nvPr/>
        </p:nvSpPr>
        <p:spPr>
          <a:xfrm>
            <a:off x="3392424" y="4572000"/>
            <a:ext cx="25328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tähän...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6208776" y="1152144"/>
            <a:ext cx="2788920" cy="393192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58" name="Shape 56"/>
          <p:cNvSpPr/>
          <p:nvPr/>
        </p:nvSpPr>
        <p:spPr>
          <a:xfrm>
            <a:off x="6208776" y="1152144"/>
            <a:ext cx="278892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6208776" y="1152144"/>
            <a:ext cx="2788920" cy="713232"/>
          </a:xfrm>
          <a:prstGeom prst="rect">
            <a:avLst/>
          </a:prstGeom>
          <a:solidFill>
            <a:srgbClr val="1A55C0"/>
          </a:solidFill>
          <a:ln w="12700">
            <a:solidFill>
              <a:srgbClr val="1A55C0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6208776" y="1152144"/>
            <a:ext cx="278892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6208776" y="1225296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6300216" y="1499616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Operatiivinen taso</a:t>
            </a:r>
            <a:endParaRPr lang="en-US" sz="1050" dirty="0"/>
          </a:p>
        </p:txBody>
      </p:sp>
      <p:sp>
        <p:nvSpPr>
          <p:cNvPr id="63" name="Text 61"/>
          <p:cNvSpPr/>
          <p:nvPr/>
        </p:nvSpPr>
        <p:spPr>
          <a:xfrm>
            <a:off x="6336792" y="1920240"/>
            <a:ext cx="253288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8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Johtaa arjen toimintaa, tiimejä ja päivittäistä työtä lähellä opetusta.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6336792" y="2395728"/>
            <a:ext cx="310896" cy="310896"/>
          </a:xfrm>
          <a:prstGeom prst="ellipse">
            <a:avLst/>
          </a:prstGeom>
          <a:solidFill>
            <a:srgbClr val="1A55C0"/>
          </a:solidFill>
          <a:ln w="12700">
            <a:solidFill>
              <a:srgbClr val="1A55C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6336792" y="23957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66" name="Text 64"/>
          <p:cNvSpPr/>
          <p:nvPr/>
        </p:nvSpPr>
        <p:spPr>
          <a:xfrm>
            <a:off x="6720840" y="2395728"/>
            <a:ext cx="2167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Millaisista tiimeistä operatiivinen taso koostuu?</a:t>
            </a:r>
            <a:endParaRPr lang="en-US" sz="850" dirty="0"/>
          </a:p>
        </p:txBody>
      </p:sp>
      <p:sp>
        <p:nvSpPr>
          <p:cNvPr id="67" name="Shape 65"/>
          <p:cNvSpPr/>
          <p:nvPr/>
        </p:nvSpPr>
        <p:spPr>
          <a:xfrm>
            <a:off x="6336792" y="2798064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8" name="Shape 66"/>
          <p:cNvSpPr/>
          <p:nvPr/>
        </p:nvSpPr>
        <p:spPr>
          <a:xfrm>
            <a:off x="6336792" y="3054096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9" name="Text 67"/>
          <p:cNvSpPr/>
          <p:nvPr/>
        </p:nvSpPr>
        <p:spPr>
          <a:xfrm>
            <a:off x="6336792" y="2706624"/>
            <a:ext cx="25328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tähän...</a:t>
            </a:r>
            <a:endParaRPr lang="en-US" sz="850" dirty="0"/>
          </a:p>
        </p:txBody>
      </p:sp>
      <p:sp>
        <p:nvSpPr>
          <p:cNvPr id="70" name="Shape 68"/>
          <p:cNvSpPr/>
          <p:nvPr/>
        </p:nvSpPr>
        <p:spPr>
          <a:xfrm>
            <a:off x="6336792" y="3328416"/>
            <a:ext cx="310896" cy="310896"/>
          </a:xfrm>
          <a:prstGeom prst="ellipse">
            <a:avLst/>
          </a:prstGeom>
          <a:solidFill>
            <a:srgbClr val="1A55C0"/>
          </a:solidFill>
          <a:ln w="12700">
            <a:solidFill>
              <a:srgbClr val="1A55C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336792" y="332841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72" name="Text 70"/>
          <p:cNvSpPr/>
          <p:nvPr/>
        </p:nvSpPr>
        <p:spPr>
          <a:xfrm>
            <a:off x="6720840" y="3328416"/>
            <a:ext cx="2167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Kuka toimii tiiminvetäjänä tai vastaavana?</a:t>
            </a:r>
            <a:endParaRPr lang="en-US" sz="850" dirty="0"/>
          </a:p>
        </p:txBody>
      </p:sp>
      <p:sp>
        <p:nvSpPr>
          <p:cNvPr id="73" name="Shape 71"/>
          <p:cNvSpPr/>
          <p:nvPr/>
        </p:nvSpPr>
        <p:spPr>
          <a:xfrm>
            <a:off x="6336792" y="3730752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74" name="Shape 72"/>
          <p:cNvSpPr/>
          <p:nvPr/>
        </p:nvSpPr>
        <p:spPr>
          <a:xfrm>
            <a:off x="6336792" y="3986784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75" name="Text 73"/>
          <p:cNvSpPr/>
          <p:nvPr/>
        </p:nvSpPr>
        <p:spPr>
          <a:xfrm>
            <a:off x="6336792" y="3639312"/>
            <a:ext cx="25328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tähän...</a:t>
            </a:r>
            <a:endParaRPr lang="en-US" sz="850" dirty="0"/>
          </a:p>
        </p:txBody>
      </p:sp>
      <p:sp>
        <p:nvSpPr>
          <p:cNvPr id="76" name="Shape 74"/>
          <p:cNvSpPr/>
          <p:nvPr/>
        </p:nvSpPr>
        <p:spPr>
          <a:xfrm>
            <a:off x="6336792" y="4261104"/>
            <a:ext cx="310896" cy="310896"/>
          </a:xfrm>
          <a:prstGeom prst="ellipse">
            <a:avLst/>
          </a:prstGeom>
          <a:solidFill>
            <a:srgbClr val="1A55C0"/>
          </a:solidFill>
          <a:ln w="12700">
            <a:solidFill>
              <a:srgbClr val="1A55C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6336792" y="42611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78" name="Text 76"/>
          <p:cNvSpPr/>
          <p:nvPr/>
        </p:nvSpPr>
        <p:spPr>
          <a:xfrm>
            <a:off x="6720840" y="4261104"/>
            <a:ext cx="2167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Mistä asioista tiimit päättävät itsenäisesti?</a:t>
            </a:r>
            <a:endParaRPr lang="en-US" sz="850" dirty="0"/>
          </a:p>
        </p:txBody>
      </p:sp>
      <p:sp>
        <p:nvSpPr>
          <p:cNvPr id="79" name="Shape 77"/>
          <p:cNvSpPr/>
          <p:nvPr/>
        </p:nvSpPr>
        <p:spPr>
          <a:xfrm>
            <a:off x="6336792" y="4663440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80" name="Shape 78"/>
          <p:cNvSpPr/>
          <p:nvPr/>
        </p:nvSpPr>
        <p:spPr>
          <a:xfrm>
            <a:off x="6336792" y="4919472"/>
            <a:ext cx="2532888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81" name="Text 79"/>
          <p:cNvSpPr/>
          <p:nvPr/>
        </p:nvSpPr>
        <p:spPr>
          <a:xfrm>
            <a:off x="6336792" y="4572000"/>
            <a:ext cx="25328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tähän...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VAIHE 2 / 4 — KOORDINAATIO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10896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Vastuuhenkilöt ja kokousrytmi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Tasot kytkeytyvät toisiinsa vastuuhenkilöiden ja ennakoitujen kohtaamisten kautta — ei raskaalla raportoinnilla.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0040" y="1152144"/>
            <a:ext cx="4160520" cy="393192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152144"/>
            <a:ext cx="64008" cy="393192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20040" y="1152144"/>
            <a:ext cx="416052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280160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VASTUUHENKILÖT — KUKA VASTAA TASOJEN VÄLISESTÄ VIESTINNÄSTÄ?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457200" y="15544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Nimeä vastuuhenkilöt, jotka varmistavat tiedonkulun tasojen ja tiimien välillä.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57200" y="1901952"/>
            <a:ext cx="3931920" cy="74980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1947672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Strateginen ↔ Pedagoginen taso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48640" y="2221992"/>
            <a:ext cx="374904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548640" y="2468880"/>
            <a:ext cx="374904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548640" y="2157984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Vastuuhenkilön nimi / rooli...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457200" y="2706624"/>
            <a:ext cx="3931920" cy="74980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2752344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Pedagoginen ↔ Operatiivinen taso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548640" y="3026664"/>
            <a:ext cx="374904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20" name="Shape 18"/>
          <p:cNvSpPr/>
          <p:nvPr/>
        </p:nvSpPr>
        <p:spPr>
          <a:xfrm>
            <a:off x="548640" y="3273552"/>
            <a:ext cx="374904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48640" y="2962656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Vastuuhenkilön nimi / rooli...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457200" y="3511296"/>
            <a:ext cx="3931920" cy="74980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3557016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Operatiivinen ↔ Pedagogiset tiimit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48640" y="3831336"/>
            <a:ext cx="374904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48640" y="4078224"/>
            <a:ext cx="374904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26" name="Text 24"/>
          <p:cNvSpPr/>
          <p:nvPr/>
        </p:nvSpPr>
        <p:spPr>
          <a:xfrm>
            <a:off x="548640" y="3767328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Vastuuhenkilön nimi / rooli...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457200" y="4315968"/>
            <a:ext cx="3931920" cy="74980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4361688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Ulkoiset sidosryhmät ↔ Johtotiimi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548640" y="4636008"/>
            <a:ext cx="374904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548640" y="4882896"/>
            <a:ext cx="374904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31" name="Text 29"/>
          <p:cNvSpPr/>
          <p:nvPr/>
        </p:nvSpPr>
        <p:spPr>
          <a:xfrm>
            <a:off x="548640" y="4572000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Vastuuhenkilön nimi / rooli...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736592" y="1152144"/>
            <a:ext cx="4087368" cy="393192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36592" y="1152144"/>
            <a:ext cx="64008" cy="3931920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736592" y="1152144"/>
            <a:ext cx="4087368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873752" y="1280160"/>
            <a:ext cx="3858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KOKOUSRYTMI JA FOORUMIT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4873752" y="1554480"/>
            <a:ext cx="3858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Kirjaa jokaisen tason tai tiimin kokoontumistiheys. Ennakoitava rytmi on koordinaation perusta.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4873752" y="1920240"/>
            <a:ext cx="3858768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873752" y="1920240"/>
            <a:ext cx="1078992" cy="658368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73752" y="1920240"/>
            <a:ext cx="1078992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Viikoittain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60167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Operatiiviset tiimit — arjen toiminta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6016752" y="2377440"/>
            <a:ext cx="26974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42" name="Text 40"/>
          <p:cNvSpPr/>
          <p:nvPr/>
        </p:nvSpPr>
        <p:spPr>
          <a:xfrm>
            <a:off x="6016752" y="2194560"/>
            <a:ext cx="2697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Täsmennä oma käytäntösi...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4873752" y="2688336"/>
            <a:ext cx="3858768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873752" y="2688336"/>
            <a:ext cx="1078992" cy="658368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873752" y="2688336"/>
            <a:ext cx="1078992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viikon välein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6016752" y="2743200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Johtamistiimit — pedagoginen koordinaatio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6016752" y="3145536"/>
            <a:ext cx="26974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48" name="Text 46"/>
          <p:cNvSpPr/>
          <p:nvPr/>
        </p:nvSpPr>
        <p:spPr>
          <a:xfrm>
            <a:off x="6016752" y="2962656"/>
            <a:ext cx="2697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Täsmennä oma käytäntösi...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4873752" y="3456432"/>
            <a:ext cx="3858768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4873752" y="3456432"/>
            <a:ext cx="1078992" cy="658368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873752" y="3456432"/>
            <a:ext cx="1078992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Kuukausittain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6016752" y="3511296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Laajennettu johtoryhmä — kaikki tiimien vetäjät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6016752" y="3913632"/>
            <a:ext cx="26974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54" name="Text 52"/>
          <p:cNvSpPr/>
          <p:nvPr/>
        </p:nvSpPr>
        <p:spPr>
          <a:xfrm>
            <a:off x="6016752" y="3730752"/>
            <a:ext cx="2697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Täsmennä oma käytäntösi...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4873752" y="4224528"/>
            <a:ext cx="3858768" cy="65836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873752" y="4224528"/>
            <a:ext cx="1078992" cy="658368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873752" y="4224528"/>
            <a:ext cx="1078992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Lukukausittain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6016752" y="4279392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Koko henkilöstö — strategiapäivät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6016752" y="4681728"/>
            <a:ext cx="269748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60" name="Text 58"/>
          <p:cNvSpPr/>
          <p:nvPr/>
        </p:nvSpPr>
        <p:spPr>
          <a:xfrm>
            <a:off x="6016752" y="4498848"/>
            <a:ext cx="2697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Täsmennä oma käytäntösi...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VAIHE 3 / 4 — TOIMIELIMET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10896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Johtotiimi ja Kehittämisryhmä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Määrittele jokaiselle toimielimelle tarkoitus, kokoonpano, kokoontumistiheys, päätösvalta ja suhde muuhun rakenteeseen.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0040" y="1152144"/>
            <a:ext cx="4187952" cy="404164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152144"/>
            <a:ext cx="418795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20040" y="1152144"/>
            <a:ext cx="4187952" cy="475488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0040" y="1152144"/>
            <a:ext cx="418795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9768" y="1243584"/>
            <a:ext cx="310896" cy="310896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768" y="12435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22960" y="1280160"/>
            <a:ext cx="3593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Johtotiimi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29768" y="168249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9768" y="1728216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TARKOITUS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29768" y="202996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7" name="Shape 15"/>
          <p:cNvSpPr/>
          <p:nvPr/>
        </p:nvSpPr>
        <p:spPr>
          <a:xfrm>
            <a:off x="429768" y="226771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8" name="Text 16"/>
          <p:cNvSpPr/>
          <p:nvPr/>
        </p:nvSpPr>
        <p:spPr>
          <a:xfrm>
            <a:off x="1874520" y="1728216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Miksi tämä tiimi on olemassa?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29768" y="237744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29768" y="2423160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KOKOONPANO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429768" y="272491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29768" y="296265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1874520" y="2423160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Ketkä osallistuvat?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29768" y="307238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9768" y="3118104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TIHEYS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429768" y="341985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29768" y="365760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8" name="Text 26"/>
          <p:cNvSpPr/>
          <p:nvPr/>
        </p:nvSpPr>
        <p:spPr>
          <a:xfrm>
            <a:off x="1874520" y="3118104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Kuinka usein kokoontuu?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29768" y="376732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29768" y="3813048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PÄÄTÖSVALTA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29768" y="411480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429768" y="435254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1874520" y="381304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Mistä asioista voi päättää itsenäisesti?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429768" y="446227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29768" y="450799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 VIESTINNÄSTÄ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429768" y="480974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29768" y="504748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8" name="Text 36"/>
          <p:cNvSpPr/>
          <p:nvPr/>
        </p:nvSpPr>
        <p:spPr>
          <a:xfrm>
            <a:off x="1874520" y="4507992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Kuka vastaa tiedon kulkemisesta muualle?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4636008" y="1152144"/>
            <a:ext cx="4187952" cy="404164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4636008" y="1152144"/>
            <a:ext cx="418795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636008" y="1152144"/>
            <a:ext cx="4187952" cy="475488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636008" y="1152144"/>
            <a:ext cx="418795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4745736" y="1243584"/>
            <a:ext cx="310896" cy="310896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745736" y="12435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5138928" y="1280160"/>
            <a:ext cx="3593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Oppilaitoksen kehittämisryhmä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4745736" y="168249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745736" y="1728216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TARKOITUS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4745736" y="202996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9" name="Shape 47"/>
          <p:cNvSpPr/>
          <p:nvPr/>
        </p:nvSpPr>
        <p:spPr>
          <a:xfrm>
            <a:off x="4745736" y="226771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0" name="Text 48"/>
          <p:cNvSpPr/>
          <p:nvPr/>
        </p:nvSpPr>
        <p:spPr>
          <a:xfrm>
            <a:off x="6190488" y="1728216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Miksi tämä tiimi on olemassa?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4745736" y="237744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745736" y="2423160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KOKOONPANO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4745736" y="272491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4" name="Shape 52"/>
          <p:cNvSpPr/>
          <p:nvPr/>
        </p:nvSpPr>
        <p:spPr>
          <a:xfrm>
            <a:off x="4745736" y="296265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5" name="Text 53"/>
          <p:cNvSpPr/>
          <p:nvPr/>
        </p:nvSpPr>
        <p:spPr>
          <a:xfrm>
            <a:off x="6190488" y="2423160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Ketkä osallistuvat?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4745736" y="307238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745736" y="3118104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TIHEYS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4745736" y="341985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9" name="Shape 57"/>
          <p:cNvSpPr/>
          <p:nvPr/>
        </p:nvSpPr>
        <p:spPr>
          <a:xfrm>
            <a:off x="4745736" y="365760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0" name="Text 58"/>
          <p:cNvSpPr/>
          <p:nvPr/>
        </p:nvSpPr>
        <p:spPr>
          <a:xfrm>
            <a:off x="6190488" y="3118104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Kuinka usein kokoontuu?</a:t>
            </a:r>
            <a:endParaRPr lang="en-US" sz="850" dirty="0"/>
          </a:p>
        </p:txBody>
      </p:sp>
      <p:sp>
        <p:nvSpPr>
          <p:cNvPr id="61" name="Shape 59"/>
          <p:cNvSpPr/>
          <p:nvPr/>
        </p:nvSpPr>
        <p:spPr>
          <a:xfrm>
            <a:off x="4745736" y="376732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745736" y="3813048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PÄÄTÖSVALTA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4745736" y="411480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4" name="Shape 62"/>
          <p:cNvSpPr/>
          <p:nvPr/>
        </p:nvSpPr>
        <p:spPr>
          <a:xfrm>
            <a:off x="4745736" y="435254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5" name="Text 63"/>
          <p:cNvSpPr/>
          <p:nvPr/>
        </p:nvSpPr>
        <p:spPr>
          <a:xfrm>
            <a:off x="6190488" y="381304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Mistä asioista voi päättää itsenäisesti?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4745736" y="446227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745736" y="450799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 VIESTINNÄSTÄ</a:t>
            </a:r>
            <a:endParaRPr lang="en-US" sz="800" dirty="0"/>
          </a:p>
        </p:txBody>
      </p:sp>
      <p:sp>
        <p:nvSpPr>
          <p:cNvPr id="68" name="Shape 66"/>
          <p:cNvSpPr/>
          <p:nvPr/>
        </p:nvSpPr>
        <p:spPr>
          <a:xfrm>
            <a:off x="4745736" y="480974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9" name="Shape 67"/>
          <p:cNvSpPr/>
          <p:nvPr/>
        </p:nvSpPr>
        <p:spPr>
          <a:xfrm>
            <a:off x="4745736" y="504748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70" name="Text 68"/>
          <p:cNvSpPr/>
          <p:nvPr/>
        </p:nvSpPr>
        <p:spPr>
          <a:xfrm>
            <a:off x="6190488" y="4507992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Kuka vastaa tiedon kulkemisesta muualle?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VAIHE 3 / 4 — TOIMIELIMET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10896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Pedagogiset tiimit ja Työryhmät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Pedagogiset tiimit ovat pysyviä, työryhmät määräaikaisia. Molemmilla on kirkas tehtävä ja selkeä mandaatti.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0040" y="1152144"/>
            <a:ext cx="4187952" cy="404164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152144"/>
            <a:ext cx="418795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20040" y="1152144"/>
            <a:ext cx="4187952" cy="475488"/>
          </a:xfrm>
          <a:prstGeom prst="rect">
            <a:avLst/>
          </a:prstGeom>
          <a:solidFill>
            <a:srgbClr val="1A55C0"/>
          </a:solidFill>
          <a:ln w="12700">
            <a:solidFill>
              <a:srgbClr val="1A55C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0040" y="1152144"/>
            <a:ext cx="418795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9768" y="1243584"/>
            <a:ext cx="310896" cy="310896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768" y="12435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22960" y="1280160"/>
            <a:ext cx="3593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Pedagogiset tiimit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29768" y="168249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9768" y="1728216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A5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TARKOITUS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29768" y="202996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7" name="Shape 15"/>
          <p:cNvSpPr/>
          <p:nvPr/>
        </p:nvSpPr>
        <p:spPr>
          <a:xfrm>
            <a:off x="429768" y="226771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8" name="Text 16"/>
          <p:cNvSpPr/>
          <p:nvPr/>
        </p:nvSpPr>
        <p:spPr>
          <a:xfrm>
            <a:off x="1874520" y="1728216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Miksi tämä tiimi on olemassa?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29768" y="237744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29768" y="2423160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A5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KOKOONPANO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429768" y="272491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29768" y="296265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1874520" y="2423160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Ketkä osallistuvat?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29768" y="307238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9768" y="3118104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A5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TIHEYS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429768" y="341985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29768" y="365760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8" name="Text 26"/>
          <p:cNvSpPr/>
          <p:nvPr/>
        </p:nvSpPr>
        <p:spPr>
          <a:xfrm>
            <a:off x="1874520" y="3118104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Kuinka usein kokoontuu?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29768" y="376732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29768" y="3813048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A5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PÄÄTÖSVALTA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29768" y="411480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429768" y="435254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1874520" y="381304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Mistä asioista voi päättää itsenäisesti?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429768" y="446227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29768" y="450799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A5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 VIESTINNÄSTÄ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429768" y="480974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29768" y="504748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8" name="Text 36"/>
          <p:cNvSpPr/>
          <p:nvPr/>
        </p:nvSpPr>
        <p:spPr>
          <a:xfrm>
            <a:off x="1874520" y="4507992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Kuka vastaa tiedon kulkemisesta muualle?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4636008" y="1152144"/>
            <a:ext cx="4187952" cy="404164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4636008" y="1152144"/>
            <a:ext cx="418795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636008" y="1152144"/>
            <a:ext cx="4187952" cy="475488"/>
          </a:xfrm>
          <a:prstGeom prst="rect">
            <a:avLst/>
          </a:prstGeom>
          <a:solidFill>
            <a:srgbClr val="0D5C8C"/>
          </a:solidFill>
          <a:ln w="12700">
            <a:solidFill>
              <a:srgbClr val="0D5C8C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636008" y="1152144"/>
            <a:ext cx="418795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4745736" y="1243584"/>
            <a:ext cx="310896" cy="310896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745736" y="12435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5138928" y="1280160"/>
            <a:ext cx="3593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Työryhmät (määräaikaiset)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4745736" y="168249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745736" y="1728216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D5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TARKOITUS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4745736" y="202996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9" name="Shape 47"/>
          <p:cNvSpPr/>
          <p:nvPr/>
        </p:nvSpPr>
        <p:spPr>
          <a:xfrm>
            <a:off x="4745736" y="226771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0" name="Text 48"/>
          <p:cNvSpPr/>
          <p:nvPr/>
        </p:nvSpPr>
        <p:spPr>
          <a:xfrm>
            <a:off x="6190488" y="1728216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Miksi tämä tiimi on olemassa?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4745736" y="237744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745736" y="2423160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D5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KOKOONPANO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4745736" y="272491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4" name="Shape 52"/>
          <p:cNvSpPr/>
          <p:nvPr/>
        </p:nvSpPr>
        <p:spPr>
          <a:xfrm>
            <a:off x="4745736" y="296265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5" name="Text 53"/>
          <p:cNvSpPr/>
          <p:nvPr/>
        </p:nvSpPr>
        <p:spPr>
          <a:xfrm>
            <a:off x="6190488" y="2423160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Ketkä osallistuvat?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4745736" y="307238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745736" y="3118104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D5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TIHEYS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4745736" y="341985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9" name="Shape 57"/>
          <p:cNvSpPr/>
          <p:nvPr/>
        </p:nvSpPr>
        <p:spPr>
          <a:xfrm>
            <a:off x="4745736" y="365760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0" name="Text 58"/>
          <p:cNvSpPr/>
          <p:nvPr/>
        </p:nvSpPr>
        <p:spPr>
          <a:xfrm>
            <a:off x="6190488" y="3118104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Kuinka usein kokoontuu?</a:t>
            </a:r>
            <a:endParaRPr lang="en-US" sz="850" dirty="0"/>
          </a:p>
        </p:txBody>
      </p:sp>
      <p:sp>
        <p:nvSpPr>
          <p:cNvPr id="61" name="Shape 59"/>
          <p:cNvSpPr/>
          <p:nvPr/>
        </p:nvSpPr>
        <p:spPr>
          <a:xfrm>
            <a:off x="4745736" y="376732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745736" y="3813048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D5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PÄÄTÖSVALTA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4745736" y="411480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4" name="Shape 62"/>
          <p:cNvSpPr/>
          <p:nvPr/>
        </p:nvSpPr>
        <p:spPr>
          <a:xfrm>
            <a:off x="4745736" y="435254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5" name="Text 63"/>
          <p:cNvSpPr/>
          <p:nvPr/>
        </p:nvSpPr>
        <p:spPr>
          <a:xfrm>
            <a:off x="6190488" y="381304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Mistä asioista voi päättää itsenäisesti?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4745736" y="446227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745736" y="450799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D5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 VIESTINNÄSTÄ</a:t>
            </a:r>
            <a:endParaRPr lang="en-US" sz="800" dirty="0"/>
          </a:p>
        </p:txBody>
      </p:sp>
      <p:sp>
        <p:nvSpPr>
          <p:cNvPr id="68" name="Shape 66"/>
          <p:cNvSpPr/>
          <p:nvPr/>
        </p:nvSpPr>
        <p:spPr>
          <a:xfrm>
            <a:off x="4745736" y="480974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9" name="Shape 67"/>
          <p:cNvSpPr/>
          <p:nvPr/>
        </p:nvSpPr>
        <p:spPr>
          <a:xfrm>
            <a:off x="4745736" y="504748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70" name="Text 68"/>
          <p:cNvSpPr/>
          <p:nvPr/>
        </p:nvSpPr>
        <p:spPr>
          <a:xfrm>
            <a:off x="6190488" y="4507992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Kuka vastaa tiedon kulkemisesta muualle?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VAIHE 3 / 4 — TOIMIELIMET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10896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Ammatilliset oppimisyhteisöt (PLC) ja oma lisäys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PLC-toiminta ei ole hallinnollista vaan oppimiseen keskittyvää. Viides kortti on vapaa omalle toimielimellesi.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0040" y="1152144"/>
            <a:ext cx="4187952" cy="404164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152144"/>
            <a:ext cx="418795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20040" y="1152144"/>
            <a:ext cx="4187952" cy="475488"/>
          </a:xfrm>
          <a:prstGeom prst="rect">
            <a:avLst/>
          </a:prstGeom>
          <a:solidFill>
            <a:srgbClr val="1A5C3A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0040" y="1152144"/>
            <a:ext cx="4187952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9768" y="1243584"/>
            <a:ext cx="310896" cy="310896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768" y="12435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22960" y="1280160"/>
            <a:ext cx="3593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Ammatilliset oppimisyhteisöt (PLC)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29768" y="168249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9768" y="1728216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TARKOITUS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29768" y="202996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7" name="Shape 15"/>
          <p:cNvSpPr/>
          <p:nvPr/>
        </p:nvSpPr>
        <p:spPr>
          <a:xfrm>
            <a:off x="429768" y="226771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8" name="Text 16"/>
          <p:cNvSpPr/>
          <p:nvPr/>
        </p:nvSpPr>
        <p:spPr>
          <a:xfrm>
            <a:off x="1874520" y="1728216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Miksi tämä tiimi on olemassa?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29768" y="237744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29768" y="2423160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KOKOONPANO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429768" y="272491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29768" y="296265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1874520" y="2423160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Ketkä osallistuvat?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29768" y="307238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9768" y="3118104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TIHEYS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429768" y="341985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29768" y="365760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8" name="Text 26"/>
          <p:cNvSpPr/>
          <p:nvPr/>
        </p:nvSpPr>
        <p:spPr>
          <a:xfrm>
            <a:off x="1874520" y="3118104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Kuinka usein kokoontuu?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29768" y="376732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29768" y="3813048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PÄÄTÖSVALTA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29768" y="4114800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429768" y="435254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1874520" y="381304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Mistä asioista voi päättää itsenäisesti?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429768" y="4462272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29768" y="450799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 VIESTINNÄSTÄ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429768" y="480974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29768" y="5047488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8" name="Text 36"/>
          <p:cNvSpPr/>
          <p:nvPr/>
        </p:nvSpPr>
        <p:spPr>
          <a:xfrm>
            <a:off x="1874520" y="4507992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Kuka vastaa tiedon kulkemisesta muualle?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4636008" y="1152144"/>
            <a:ext cx="4187952" cy="393192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dash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4636008" y="1152144"/>
            <a:ext cx="4187952" cy="47548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745736" y="1243584"/>
            <a:ext cx="310896" cy="310896"/>
          </a:xfrm>
          <a:prstGeom prst="ellipse">
            <a:avLst/>
          </a:prstGeom>
          <a:solidFill>
            <a:srgbClr val="C8D4E0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745736" y="12435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5138928" y="1280160"/>
            <a:ext cx="3593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Oma toimielin — lisää tarvittaessa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4745736" y="168249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745736" y="173736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TARKOITUS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4745736" y="215798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7" name="Text 45"/>
          <p:cNvSpPr/>
          <p:nvPr/>
        </p:nvSpPr>
        <p:spPr>
          <a:xfrm>
            <a:off x="5952744" y="1737360"/>
            <a:ext cx="2761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Miksi tämä tiimi on olemassa?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4745736" y="232257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745736" y="237744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KOKOONPANO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4745736" y="279806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1" name="Text 49"/>
          <p:cNvSpPr/>
          <p:nvPr/>
        </p:nvSpPr>
        <p:spPr>
          <a:xfrm>
            <a:off x="5952744" y="2377440"/>
            <a:ext cx="2761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Ketkä osallistuvat?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4745736" y="296265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745736" y="301752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TIHEYS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4745736" y="343814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5" name="Text 53"/>
          <p:cNvSpPr/>
          <p:nvPr/>
        </p:nvSpPr>
        <p:spPr>
          <a:xfrm>
            <a:off x="5952744" y="3017520"/>
            <a:ext cx="2761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Kuinka usein kokoontuu?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4745736" y="360273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745736" y="365760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PÄÄTÖSVALTA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4745736" y="407822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9" name="Text 57"/>
          <p:cNvSpPr/>
          <p:nvPr/>
        </p:nvSpPr>
        <p:spPr>
          <a:xfrm>
            <a:off x="5952744" y="3657600"/>
            <a:ext cx="2761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Mistä asioista voi päättää itsenäisesti?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4745736" y="4242816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745736" y="429768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 VIESTINNÄSTÄ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4745736" y="4718304"/>
            <a:ext cx="3968496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3" name="Text 61"/>
          <p:cNvSpPr/>
          <p:nvPr/>
        </p:nvSpPr>
        <p:spPr>
          <a:xfrm>
            <a:off x="5952744" y="4297680"/>
            <a:ext cx="2761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Kuka vastaa tiedon kulkemisesta muualle?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VAIHE 3 / 4 — PÄÄTÖSVALTA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10896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Päätöksenteon pelisäännöt — mikä tiimi päättää mistä?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Täytä jokaiselle toimielimelle kolme vyöhykettä. Selkeys ehkäisee byrokratian ja vastuuaukot.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0040" y="1152144"/>
            <a:ext cx="8503920" cy="34747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4048" y="1152144"/>
            <a:ext cx="1828800" cy="34747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Toimielin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2212848" y="1152144"/>
            <a:ext cx="2231136" cy="34747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PÄÄTTÄÄ ITSENÄISESTI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4498848" y="1152144"/>
            <a:ext cx="2231136" cy="34747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VALMISTELEE YLÖSPÄIN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6784848" y="1152144"/>
            <a:ext cx="2231136" cy="34747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ANTAA LAUSUNNON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320040" y="1499616"/>
            <a:ext cx="850392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0040" y="1499616"/>
            <a:ext cx="64008" cy="71323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0624" y="1499616"/>
            <a:ext cx="1700784" cy="71323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Johtotiimi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157984" y="1499616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267712" y="1828800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7" name="Shape 15"/>
          <p:cNvSpPr/>
          <p:nvPr/>
        </p:nvSpPr>
        <p:spPr>
          <a:xfrm>
            <a:off x="2267712" y="2066544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18" name="Text 16"/>
          <p:cNvSpPr/>
          <p:nvPr/>
        </p:nvSpPr>
        <p:spPr>
          <a:xfrm>
            <a:off x="2267712" y="1591056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443984" y="1499616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553712" y="1828800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4553712" y="2066544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2" name="Text 20"/>
          <p:cNvSpPr/>
          <p:nvPr/>
        </p:nvSpPr>
        <p:spPr>
          <a:xfrm>
            <a:off x="4553712" y="1591056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729984" y="1499616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839712" y="1828800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839712" y="2066544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26" name="Text 24"/>
          <p:cNvSpPr/>
          <p:nvPr/>
        </p:nvSpPr>
        <p:spPr>
          <a:xfrm>
            <a:off x="6839712" y="1591056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320040" y="2249424"/>
            <a:ext cx="8503920" cy="713232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20040" y="2249424"/>
            <a:ext cx="64008" cy="71323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20624" y="2249424"/>
            <a:ext cx="1700784" cy="71323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Kehittämisryhmä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2157984" y="2249424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267712" y="2578608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2267712" y="2816352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2267712" y="2340864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4443984" y="2249424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553712" y="2578608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553712" y="2816352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7" name="Text 35"/>
          <p:cNvSpPr/>
          <p:nvPr/>
        </p:nvSpPr>
        <p:spPr>
          <a:xfrm>
            <a:off x="4553712" y="2340864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6729984" y="2249424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839712" y="2578608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6839712" y="2816352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1" name="Text 39"/>
          <p:cNvSpPr/>
          <p:nvPr/>
        </p:nvSpPr>
        <p:spPr>
          <a:xfrm>
            <a:off x="6839712" y="2340864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320040" y="2999232"/>
            <a:ext cx="850392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20040" y="2999232"/>
            <a:ext cx="64008" cy="713232"/>
          </a:xfrm>
          <a:prstGeom prst="rect">
            <a:avLst/>
          </a:prstGeom>
          <a:solidFill>
            <a:srgbClr val="1A55C0"/>
          </a:solidFill>
          <a:ln w="12700">
            <a:solidFill>
              <a:srgbClr val="1A55C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20624" y="2999232"/>
            <a:ext cx="1700784" cy="71323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Pedagogiset tiimit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2157984" y="2999232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2267712" y="3328416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7" name="Shape 45"/>
          <p:cNvSpPr/>
          <p:nvPr/>
        </p:nvSpPr>
        <p:spPr>
          <a:xfrm>
            <a:off x="2267712" y="3566160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8" name="Text 46"/>
          <p:cNvSpPr/>
          <p:nvPr/>
        </p:nvSpPr>
        <p:spPr>
          <a:xfrm>
            <a:off x="2267712" y="3090672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4443984" y="2999232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4553712" y="3328416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1" name="Shape 49"/>
          <p:cNvSpPr/>
          <p:nvPr/>
        </p:nvSpPr>
        <p:spPr>
          <a:xfrm>
            <a:off x="4553712" y="3566160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2" name="Text 50"/>
          <p:cNvSpPr/>
          <p:nvPr/>
        </p:nvSpPr>
        <p:spPr>
          <a:xfrm>
            <a:off x="4553712" y="3090672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6729984" y="2999232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6839712" y="3328416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5" name="Shape 53"/>
          <p:cNvSpPr/>
          <p:nvPr/>
        </p:nvSpPr>
        <p:spPr>
          <a:xfrm>
            <a:off x="6839712" y="3566160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6" name="Text 54"/>
          <p:cNvSpPr/>
          <p:nvPr/>
        </p:nvSpPr>
        <p:spPr>
          <a:xfrm>
            <a:off x="6839712" y="3090672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320040" y="3749040"/>
            <a:ext cx="8503920" cy="713232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320040" y="3749040"/>
            <a:ext cx="64008" cy="713232"/>
          </a:xfrm>
          <a:prstGeom prst="rect">
            <a:avLst/>
          </a:prstGeom>
          <a:solidFill>
            <a:srgbClr val="0D5C8C"/>
          </a:solidFill>
          <a:ln w="12700">
            <a:solidFill>
              <a:srgbClr val="0D5C8C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20624" y="3749040"/>
            <a:ext cx="1700784" cy="71323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Työryhmät</a:t>
            </a:r>
            <a:endParaRPr lang="en-US" sz="950" dirty="0"/>
          </a:p>
        </p:txBody>
      </p:sp>
      <p:sp>
        <p:nvSpPr>
          <p:cNvPr id="60" name="Shape 58"/>
          <p:cNvSpPr/>
          <p:nvPr/>
        </p:nvSpPr>
        <p:spPr>
          <a:xfrm>
            <a:off x="2157984" y="3749040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2267712" y="4078224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2" name="Shape 60"/>
          <p:cNvSpPr/>
          <p:nvPr/>
        </p:nvSpPr>
        <p:spPr>
          <a:xfrm>
            <a:off x="2267712" y="4315968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3" name="Text 61"/>
          <p:cNvSpPr/>
          <p:nvPr/>
        </p:nvSpPr>
        <p:spPr>
          <a:xfrm>
            <a:off x="2267712" y="3840480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64" name="Shape 62"/>
          <p:cNvSpPr/>
          <p:nvPr/>
        </p:nvSpPr>
        <p:spPr>
          <a:xfrm>
            <a:off x="4443984" y="3749040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4553712" y="4078224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6" name="Shape 64"/>
          <p:cNvSpPr/>
          <p:nvPr/>
        </p:nvSpPr>
        <p:spPr>
          <a:xfrm>
            <a:off x="4553712" y="4315968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7" name="Text 65"/>
          <p:cNvSpPr/>
          <p:nvPr/>
        </p:nvSpPr>
        <p:spPr>
          <a:xfrm>
            <a:off x="4553712" y="3840480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68" name="Shape 66"/>
          <p:cNvSpPr/>
          <p:nvPr/>
        </p:nvSpPr>
        <p:spPr>
          <a:xfrm>
            <a:off x="6729984" y="3749040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6839712" y="4078224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6839712" y="4315968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71" name="Text 69"/>
          <p:cNvSpPr/>
          <p:nvPr/>
        </p:nvSpPr>
        <p:spPr>
          <a:xfrm>
            <a:off x="6839712" y="3840480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72" name="Shape 70"/>
          <p:cNvSpPr/>
          <p:nvPr/>
        </p:nvSpPr>
        <p:spPr>
          <a:xfrm>
            <a:off x="320040" y="4498848"/>
            <a:ext cx="850392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320040" y="4498848"/>
            <a:ext cx="64008" cy="713232"/>
          </a:xfrm>
          <a:prstGeom prst="rect">
            <a:avLst/>
          </a:prstGeom>
          <a:solidFill>
            <a:srgbClr val="1A5C3A"/>
          </a:solidFill>
          <a:ln w="12700">
            <a:solidFill>
              <a:srgbClr val="1A5C3A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420624" y="4498848"/>
            <a:ext cx="1700784" cy="713232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PLC</a:t>
            </a:r>
            <a:endParaRPr lang="en-US" sz="950" dirty="0"/>
          </a:p>
        </p:txBody>
      </p:sp>
      <p:sp>
        <p:nvSpPr>
          <p:cNvPr id="75" name="Shape 73"/>
          <p:cNvSpPr/>
          <p:nvPr/>
        </p:nvSpPr>
        <p:spPr>
          <a:xfrm>
            <a:off x="2157984" y="4498848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2267712" y="4828032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77" name="Shape 75"/>
          <p:cNvSpPr/>
          <p:nvPr/>
        </p:nvSpPr>
        <p:spPr>
          <a:xfrm>
            <a:off x="2267712" y="5065776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78" name="Text 76"/>
          <p:cNvSpPr/>
          <p:nvPr/>
        </p:nvSpPr>
        <p:spPr>
          <a:xfrm>
            <a:off x="2267712" y="4590288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79" name="Shape 77"/>
          <p:cNvSpPr/>
          <p:nvPr/>
        </p:nvSpPr>
        <p:spPr>
          <a:xfrm>
            <a:off x="4443984" y="4498848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4553712" y="4828032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81" name="Shape 79"/>
          <p:cNvSpPr/>
          <p:nvPr/>
        </p:nvSpPr>
        <p:spPr>
          <a:xfrm>
            <a:off x="4553712" y="5065776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82" name="Text 80"/>
          <p:cNvSpPr/>
          <p:nvPr/>
        </p:nvSpPr>
        <p:spPr>
          <a:xfrm>
            <a:off x="4553712" y="4590288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  <p:sp>
        <p:nvSpPr>
          <p:cNvPr id="83" name="Shape 81"/>
          <p:cNvSpPr/>
          <p:nvPr/>
        </p:nvSpPr>
        <p:spPr>
          <a:xfrm>
            <a:off x="6729984" y="4498848"/>
            <a:ext cx="0" cy="713232"/>
          </a:xfrm>
          <a:prstGeom prst="line">
            <a:avLst/>
          </a:prstGeom>
          <a:noFill/>
          <a:ln w="12700">
            <a:solidFill>
              <a:srgbClr val="C8D4E0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6839712" y="4828032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85" name="Shape 83"/>
          <p:cNvSpPr/>
          <p:nvPr/>
        </p:nvSpPr>
        <p:spPr>
          <a:xfrm>
            <a:off x="6839712" y="5065776"/>
            <a:ext cx="21031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86" name="Text 84"/>
          <p:cNvSpPr/>
          <p:nvPr/>
        </p:nvSpPr>
        <p:spPr>
          <a:xfrm>
            <a:off x="6839712" y="4590288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esimerkkejä...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VAIHE 4 / 4 — VISUALISOINTI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10896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Visuaalinen kaavio johtamisrakenteesta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Piirrä tai liitä tähän kaavio, jossa johtamisen kolme tasoa, tiimien suhteet ja vastuuhenkilöt ovat näkyvissä.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0040" y="1152144"/>
            <a:ext cx="8503920" cy="393192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dash"/>
          </a:ln>
          <a:effectLst>
            <a:outerShdw sx="100000" sy="100000" kx="0" ky="0" algn="bl" rotWithShape="0" blurRad="63500" dist="12700" dir="8100000">
              <a:srgbClr val="000000">
                <a:alpha val="4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152144"/>
            <a:ext cx="850392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84632" y="128016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VISUAALINEN KAAVIO — JOHTAMISRAKENNE JA TIIMIEN SUHTEET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521208" y="1609344"/>
            <a:ext cx="146304" cy="146304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22376" y="1572768"/>
            <a:ext cx="7955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Strateginen, pedagoginen ja operatiivinen taso selkeästi eroteltuina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21208" y="1883664"/>
            <a:ext cx="146304" cy="146304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22376" y="1847088"/>
            <a:ext cx="7955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Tiimit ja niiden väliset kytkennät nuolineen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21208" y="2157984"/>
            <a:ext cx="146304" cy="146304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22376" y="2121408"/>
            <a:ext cx="7955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Vastuuhenkilöt merkittynä tasojen välille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21208" y="2432304"/>
            <a:ext cx="146304" cy="146304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22376" y="2395728"/>
            <a:ext cx="7955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Kokousrytmi tai foorumit merkittynä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48640" y="2724912"/>
            <a:ext cx="8046720" cy="2212848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548640" y="2724912"/>
            <a:ext cx="8046720" cy="22128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Piirrä tai liitä kaavio tähän ]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Johtamismallin luonnos</dc:title>
  <dc:subject>PptxGenJS Presentation</dc:subject>
  <dc:creator>PptxGenJS</dc:creator>
  <cp:lastModifiedBy>PptxGenJS</cp:lastModifiedBy>
  <cp:revision>1</cp:revision>
  <dcterms:created xsi:type="dcterms:W3CDTF">2026-06-14T21:34:02Z</dcterms:created>
  <dcterms:modified xsi:type="dcterms:W3CDTF">2026-06-14T21:34:02Z</dcterms:modified>
</cp:coreProperties>
</file>