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50292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JOHTAMISEN KEHITTÄMINEN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1005840"/>
            <a:ext cx="6858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Jaetun johtajuuden</a:t>
            </a:r>
            <a:endParaRPr lang="en-US" sz="4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itsearviointi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11480" y="2834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A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Oppilaitoskohtainen arviointityökalu rehtorin ja johtoryhmän käyttöön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11480" y="4297680"/>
            <a:ext cx="8321040" cy="0"/>
          </a:xfrm>
          <a:prstGeom prst="line">
            <a:avLst/>
          </a:prstGeom>
          <a:noFill/>
          <a:ln w="12700">
            <a:solidFill>
              <a:srgbClr val="1E3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38912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Oppilaitos:                                    |    Päivämäärä:                         |    Arvioija: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0116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KÄYTTÖOHJEET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84632" y="1143000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4632" y="1143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78408" y="114300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Arvioi rehellisesti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84632" y="1600200"/>
            <a:ext cx="38221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Merkitse nykytila asteikolla 1–5 jokaiselle osa-alueelle. Arvioi tilannetta sellaisena kuin se on, ei sellaisena kuin haluaisit sen olevan.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09160" y="96012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73752" y="1143000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3752" y="1143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367528" y="114300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Tunnista vahvuudet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73752" y="1600200"/>
            <a:ext cx="38221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Kirjaa jokaisen osa-alueen keskeisin vahvuus. Vahvuudet ovat tärkeitä muutoksessa, älä aliarvioi niitä.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88036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84632" y="3063240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" y="3063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78408" y="30632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Nimeä kehityskohteet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4632" y="3520440"/>
            <a:ext cx="38221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Valitse kunkin osa-alueen tärkein kehityskohde. Mitä pitäisi muuttua ja muuttaa arjessa?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288036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873752" y="3063240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73752" y="3063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67528" y="30632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tiivistelmä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873752" y="3520440"/>
            <a:ext cx="38221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Kokoa arviointi viimeiselle sivulle. Tiivistelmä auttaa priorisoimaan ja viestimään kehityssuunnasta muulle johtoryhmälle.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OSA-ALUE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47472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Johtamisrakenteet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9692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johtaminen on organisoitu? Ovatko roolit, vastuut ja päätöksenteon rakenteet selkeitä?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31673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ARVIOINTIASTEIKKO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lainkaan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618488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18488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18488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Heikosti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779776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779776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779776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Osittain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3941064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941064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941064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Hyvin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5102352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102352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02352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Erin-omaisesti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457200" y="227685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Napsauta haluamasi ruutu ja vaihda täyttöväri siniseen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32004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A3B8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788920"/>
            <a:ext cx="41605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Keskeisin VAHVUUS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5720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toimii jo hyvin tällä osa-alueella?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5720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5720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5720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5720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75488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89204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Keskeisin KEHITYSKOHDE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89204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pitäisi muuttua arjessa?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9204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OSA-ALUE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47472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Osaamisen hyödyntäminen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9692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Hyödynnetäänkö henkilöstön osaaminen täysimääräisesti? Onko osaaminen yhteisesti tiedossa?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31673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ARVIOINTIASTEIKKO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lainkaan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618488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18488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18488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Heikosti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779776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779776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779776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Osittain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3941064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941064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941064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Hyvin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5102352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102352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02352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Erin-omaisesti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457200" y="227685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Napsauta haluamasi ruutu ja vaihda täyttöväri siniseen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32004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A3B8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788920"/>
            <a:ext cx="41605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Keskeisin VAHVUUS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5720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toimii jo hyvin tällä osa-alueella?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5720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5720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5720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5720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75488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89204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Keskeisin KEHITYSKOHDE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89204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pitäisi muuttua arjessa?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9204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5C8C"/>
          </a:solidFill>
          <a:ln w="12700">
            <a:solidFill>
              <a:srgbClr val="0D5C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OSA-ALUE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47472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Luottamus ja vuorovaikutus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9692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Onko ilmapiiri psykologisesti turvallinen? Toimiiko avoin viestintä johtajien ja opettajien välillä?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31673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ARVIOINTIASTEIKKO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lainkaan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618488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18488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18488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Heikosti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779776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779776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779776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Osittain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3941064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941064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941064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Hyvin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5102352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102352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02352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Erin-omaisesti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457200" y="227685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Napsauta haluamasi ruutu ja vaihda täyttöväri siniseen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32004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A3B8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788920"/>
            <a:ext cx="41605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Keskeisin VAHVUUS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5720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toimii jo hyvin tällä osa-alueella?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5720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5720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5720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5720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75488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89204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Keskeisin KEHITYSKOHDE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89204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pitäisi muuttua arjessa?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9204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3B6E"/>
          </a:solidFill>
          <a:ln w="12700">
            <a:solidFill>
              <a:srgbClr val="0A3B6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OSA-ALUE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47472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Muutosvalmius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9692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yhteisö suhtautuu muutokseen? Onko kehittämistyölle rakenteet ja yhteinen tahto?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31673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ARVIOINTIASTEIKKO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lainkaan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618488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18488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18488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Heikosti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779776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779776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779776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Osittain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3941064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941064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941064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Hyvin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5102352" y="1554480"/>
            <a:ext cx="960120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102352" y="1591056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02352" y="197510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Erin-omaisesti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457200" y="227685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Napsauta haluamasi ruutu ja vaihda täyttöväri siniseen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32004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A3B8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788920"/>
            <a:ext cx="41605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Keskeisin VAHVUUS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5720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toimii jo hyvin tällä osa-alueella?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5720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5720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5720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5720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754880" y="2788920"/>
            <a:ext cx="4160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892040" y="291693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 Keskeisin KEHITYSKOHDE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892040" y="322783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 — mitä pitäisi muuttua arjessa?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92040" y="3538728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3867912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197096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4526280"/>
            <a:ext cx="388620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YHTEENVETOTEHTÄVÄ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Nykytilan kartta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88696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Täytä taulukko osa-aluekohtaisten arviointien pohjalta. Napsauta ympyrää ja kirjoita numero 1–5.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0040" y="1170432"/>
            <a:ext cx="8503920" cy="384048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170432"/>
            <a:ext cx="2286000" cy="3840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Osa-alue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670048" y="1170432"/>
            <a:ext cx="1463040" cy="3840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Nykytila (1–5)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133088" y="1170432"/>
            <a:ext cx="2331720" cy="3840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Keskeisin vahvuus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64808" y="1170432"/>
            <a:ext cx="2286000" cy="3840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Keskeisin kehityskohde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20040" y="1554480"/>
            <a:ext cx="8503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" y="1554480"/>
            <a:ext cx="64008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24" y="1554480"/>
            <a:ext cx="2194560" cy="8046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Johtamisrakenteet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834640" y="1719072"/>
            <a:ext cx="475488" cy="47548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834640" y="17190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33088" y="1901952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4133088" y="1682496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464808" y="1901952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6464808" y="1682496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0040" y="2395728"/>
            <a:ext cx="8503920" cy="80467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2395728"/>
            <a:ext cx="64008" cy="804672"/>
          </a:xfrm>
          <a:prstGeom prst="rect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0624" y="2395728"/>
            <a:ext cx="2194560" cy="8046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Osaamisen hyödyntäminen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34640" y="2560320"/>
            <a:ext cx="475488" cy="475488"/>
          </a:xfrm>
          <a:prstGeom prst="ellipse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4640" y="256032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133088" y="2743200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4133088" y="2523744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464808" y="2743200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6464808" y="2523744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20040" y="3236976"/>
            <a:ext cx="85039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0040" y="3236976"/>
            <a:ext cx="64008" cy="804672"/>
          </a:xfrm>
          <a:prstGeom prst="rect">
            <a:avLst/>
          </a:prstGeom>
          <a:solidFill>
            <a:srgbClr val="0D5C8C"/>
          </a:solidFill>
          <a:ln w="12700">
            <a:solidFill>
              <a:srgbClr val="0D5C8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20624" y="3236976"/>
            <a:ext cx="2194560" cy="8046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Luottamus ja vuorovaikutus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2834640" y="3401568"/>
            <a:ext cx="475488" cy="475488"/>
          </a:xfrm>
          <a:prstGeom prst="ellipse">
            <a:avLst/>
          </a:prstGeom>
          <a:solidFill>
            <a:srgbClr val="0D5C8C"/>
          </a:solidFill>
          <a:ln w="12700">
            <a:solidFill>
              <a:srgbClr val="0D5C8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834640" y="34015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133088" y="3584448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4133088" y="3364992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464808" y="3584448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6464808" y="3364992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20040" y="4078224"/>
            <a:ext cx="8503920" cy="80467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" y="4078224"/>
            <a:ext cx="64008" cy="804672"/>
          </a:xfrm>
          <a:prstGeom prst="rect">
            <a:avLst/>
          </a:prstGeom>
          <a:solidFill>
            <a:srgbClr val="0A3B6E"/>
          </a:solidFill>
          <a:ln w="12700">
            <a:solidFill>
              <a:srgbClr val="0A3B6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20624" y="4078224"/>
            <a:ext cx="2194560" cy="8046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Muutosvalmius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2834640" y="4242816"/>
            <a:ext cx="475488" cy="475488"/>
          </a:xfrm>
          <a:prstGeom prst="ellipse">
            <a:avLst/>
          </a:prstGeom>
          <a:solidFill>
            <a:srgbClr val="0A3B6E"/>
          </a:solidFill>
          <a:ln w="12700">
            <a:solidFill>
              <a:srgbClr val="0A3B6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834640" y="424281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4133088" y="4425696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5" name="Text 43"/>
          <p:cNvSpPr/>
          <p:nvPr/>
        </p:nvSpPr>
        <p:spPr>
          <a:xfrm>
            <a:off x="4133088" y="4206240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464808" y="4425696"/>
            <a:ext cx="22402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6464808" y="4206240"/>
            <a:ext cx="2240280" cy="2286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kirjoita...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TIIVISTELMÄ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Oma pohdinta ja johtopäätökset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20040" y="914400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914400"/>
            <a:ext cx="41148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078992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0789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41832" y="1069848"/>
            <a:ext cx="3364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Millä tasolla oppilaitoksesi on jaetun johtajuuden toteutumisessa?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" y="1664208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457200" y="2011680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457200" y="2359152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457200" y="16642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vastauksesi tähän...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54880" y="914400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914400"/>
            <a:ext cx="41148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92040" y="1078992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92040" y="10789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76672" y="1069848"/>
            <a:ext cx="3364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Mitkä ovat kolme tärkeintä kehityskohdetta?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892040" y="1664208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4892040" y="2011680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892040" y="2359152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4892040" y="16642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vastauksesi tähän...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0040" y="2971800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971800"/>
            <a:ext cx="41148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7200" y="3136392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136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41832" y="3127248"/>
            <a:ext cx="3364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Mitkä vahvuudet tukevat muutosmatkaa?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57200" y="3721608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57200" y="4069080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57200" y="4416552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457200" y="37216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vastauksesi tähän...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754880" y="2971800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754880" y="2971800"/>
            <a:ext cx="41148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892040" y="3136392"/>
            <a:ext cx="384048" cy="38404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3136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376672" y="3127248"/>
            <a:ext cx="3364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on suurin este, joka tulee ratkaista ensimmäisenä?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892040" y="3721608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4069080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4416552"/>
            <a:ext cx="384048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4892040" y="37216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vastauksesi tähän...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SEURAAVAT ASKELEET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Toimenpidesuunnitelma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20040" y="896112"/>
            <a:ext cx="8503920" cy="34747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" y="896112"/>
            <a:ext cx="32004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" y="896112"/>
            <a:ext cx="365760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Toimenpide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407408" y="896112"/>
            <a:ext cx="182880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6272784" y="896112"/>
            <a:ext cx="109728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Aikataulu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406640" y="896112"/>
            <a:ext cx="137160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Prioriteetti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20040" y="1261872"/>
            <a:ext cx="8503920" cy="905256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517904"/>
            <a:ext cx="274320" cy="274320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" y="15179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13232" y="1554480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713232" y="1883664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731520" y="1353312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toimenpide tähän...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407408" y="1591056"/>
            <a:ext cx="1755648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425696" y="1371600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Nimi / rooli...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272784" y="1591056"/>
            <a:ext cx="105156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6291072" y="1371600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kk/vv...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424928" y="1371600"/>
            <a:ext cx="420624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24928" y="1371600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Korkea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7424928" y="1627632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24928" y="1627632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Keski</a:t>
            </a:r>
            <a:endParaRPr lang="en-US" sz="700" dirty="0"/>
          </a:p>
        </p:txBody>
      </p:sp>
      <p:sp>
        <p:nvSpPr>
          <p:cNvPr id="26" name="Shape 24"/>
          <p:cNvSpPr/>
          <p:nvPr/>
        </p:nvSpPr>
        <p:spPr>
          <a:xfrm>
            <a:off x="7424928" y="1883664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424928" y="1883664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Matala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7424928" y="212140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valitse</a:t>
            </a:r>
            <a:endParaRPr lang="en-US" sz="600" dirty="0"/>
          </a:p>
        </p:txBody>
      </p:sp>
      <p:sp>
        <p:nvSpPr>
          <p:cNvPr id="29" name="Shape 27"/>
          <p:cNvSpPr/>
          <p:nvPr/>
        </p:nvSpPr>
        <p:spPr>
          <a:xfrm>
            <a:off x="320040" y="2212848"/>
            <a:ext cx="8503920" cy="905256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84048" y="2468880"/>
            <a:ext cx="274320" cy="274320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84048" y="24688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13232" y="2505456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713232" y="2834640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731520" y="2304288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toimenpide tähän...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407408" y="2542032"/>
            <a:ext cx="1755648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4425696" y="232257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Nimi / rooli...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272784" y="2542032"/>
            <a:ext cx="105156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6291072" y="2322576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kk/vv...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7424928" y="2322576"/>
            <a:ext cx="420624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24928" y="2322576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Korkea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424928" y="2578608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24928" y="2578608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Keski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424928" y="2834640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424928" y="2834640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Matala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7424928" y="3072384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valitse</a:t>
            </a:r>
            <a:endParaRPr lang="en-US" sz="600" dirty="0"/>
          </a:p>
        </p:txBody>
      </p:sp>
      <p:sp>
        <p:nvSpPr>
          <p:cNvPr id="46" name="Shape 44"/>
          <p:cNvSpPr/>
          <p:nvPr/>
        </p:nvSpPr>
        <p:spPr>
          <a:xfrm>
            <a:off x="320040" y="3163824"/>
            <a:ext cx="8503920" cy="905256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84048" y="3419856"/>
            <a:ext cx="274320" cy="274320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84048" y="341985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713232" y="3456432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713232" y="3785616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731520" y="3255264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toimenpide tähän...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407408" y="3493008"/>
            <a:ext cx="1755648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3" name="Text 51"/>
          <p:cNvSpPr/>
          <p:nvPr/>
        </p:nvSpPr>
        <p:spPr>
          <a:xfrm>
            <a:off x="4425696" y="3273552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Nimi / rooli...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6272784" y="3493008"/>
            <a:ext cx="105156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5" name="Text 53"/>
          <p:cNvSpPr/>
          <p:nvPr/>
        </p:nvSpPr>
        <p:spPr>
          <a:xfrm>
            <a:off x="6291072" y="3273552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kk/vv...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7424928" y="3273552"/>
            <a:ext cx="420624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424928" y="3273552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Korkea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7424928" y="3529584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424928" y="3529584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Keski</a:t>
            </a:r>
            <a:endParaRPr lang="en-US" sz="700" dirty="0"/>
          </a:p>
        </p:txBody>
      </p:sp>
      <p:sp>
        <p:nvSpPr>
          <p:cNvPr id="60" name="Shape 58"/>
          <p:cNvSpPr/>
          <p:nvPr/>
        </p:nvSpPr>
        <p:spPr>
          <a:xfrm>
            <a:off x="7424928" y="3785616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424928" y="3785616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Matala</a:t>
            </a:r>
            <a:endParaRPr lang="en-US" sz="700" dirty="0"/>
          </a:p>
        </p:txBody>
      </p:sp>
      <p:sp>
        <p:nvSpPr>
          <p:cNvPr id="62" name="Text 60"/>
          <p:cNvSpPr/>
          <p:nvPr/>
        </p:nvSpPr>
        <p:spPr>
          <a:xfrm>
            <a:off x="7424928" y="4023360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valitse</a:t>
            </a:r>
            <a:endParaRPr lang="en-US" sz="600" dirty="0"/>
          </a:p>
        </p:txBody>
      </p:sp>
      <p:sp>
        <p:nvSpPr>
          <p:cNvPr id="63" name="Shape 61"/>
          <p:cNvSpPr/>
          <p:nvPr/>
        </p:nvSpPr>
        <p:spPr>
          <a:xfrm>
            <a:off x="320040" y="4114800"/>
            <a:ext cx="8503920" cy="905256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84048" y="4370832"/>
            <a:ext cx="274320" cy="274320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84048" y="43708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713232" y="4407408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7" name="Shape 65"/>
          <p:cNvSpPr/>
          <p:nvPr/>
        </p:nvSpPr>
        <p:spPr>
          <a:xfrm>
            <a:off x="713232" y="4736592"/>
            <a:ext cx="36118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731520" y="4206240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toimenpide tähän...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4407408" y="4443984"/>
            <a:ext cx="1755648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0" name="Text 68"/>
          <p:cNvSpPr/>
          <p:nvPr/>
        </p:nvSpPr>
        <p:spPr>
          <a:xfrm>
            <a:off x="4425696" y="4224528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Nimi / rooli...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6272784" y="4443984"/>
            <a:ext cx="105156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2" name="Text 70"/>
          <p:cNvSpPr/>
          <p:nvPr/>
        </p:nvSpPr>
        <p:spPr>
          <a:xfrm>
            <a:off x="6291072" y="4224528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kk/vv...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7424928" y="4224528"/>
            <a:ext cx="420624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424928" y="4224528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Korkea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424928" y="4480560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424928" y="4480560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Keski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424928" y="4736592"/>
            <a:ext cx="420624" cy="23774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424928" y="4736592"/>
            <a:ext cx="420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Matala</a:t>
            </a:r>
            <a:endParaRPr lang="en-US" sz="700" dirty="0"/>
          </a:p>
        </p:txBody>
      </p:sp>
      <p:sp>
        <p:nvSpPr>
          <p:cNvPr id="79" name="Text 77"/>
          <p:cNvSpPr/>
          <p:nvPr/>
        </p:nvSpPr>
        <p:spPr>
          <a:xfrm>
            <a:off x="7424928" y="4974336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valitse</a:t>
            </a:r>
            <a:endParaRPr lang="en-US" sz="600" dirty="0"/>
          </a:p>
        </p:txBody>
      </p:sp>
      <p:sp>
        <p:nvSpPr>
          <p:cNvPr id="80" name="Text 78"/>
          <p:cNvSpPr/>
          <p:nvPr/>
        </p:nvSpPr>
        <p:spPr>
          <a:xfrm>
            <a:off x="320040" y="4919472"/>
            <a:ext cx="8503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Vinkki: Napsauta prioriteettilaatikkoa ja muuta täyttöväri tai poista muut vaihtoehdot.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Jaetun johtajuuden itsearviointi</dc:title>
  <dc:subject>PptxGenJS Presentation</dc:subject>
  <dc:creator>PptxGenJS</dc:creator>
  <cp:lastModifiedBy>PptxGenJS</cp:lastModifiedBy>
  <cp:revision>1</cp:revision>
  <dcterms:created xsi:type="dcterms:W3CDTF">2026-06-13T20:58:36Z</dcterms:created>
  <dcterms:modified xsi:type="dcterms:W3CDTF">2026-06-13T20:58:36Z</dcterms:modified>
</cp:coreProperties>
</file>