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2B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3A7DC9"/>
          </a:solidFill>
          <a:ln/>
        </p:spPr>
      </p:sp>
      <p:sp>
        <p:nvSpPr>
          <p:cNvPr id="3" name="Shape 1"/>
          <p:cNvSpPr/>
          <p:nvPr/>
        </p:nvSpPr>
        <p:spPr>
          <a:xfrm>
            <a:off x="6583680" y="-731520"/>
            <a:ext cx="3200400" cy="3200400"/>
          </a:xfrm>
          <a:prstGeom prst="ellipse">
            <a:avLst/>
          </a:prstGeom>
          <a:solidFill>
            <a:srgbClr val="1B4F8A">
              <a:alpha val="28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1188720"/>
            <a:ext cx="7315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3A7DC9"/>
                </a:solidFill>
              </a:rPr>
              <a:t>JALKAUTUSSUUNNITELMA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411480" y="1691640"/>
            <a:ext cx="68580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</a:rPr>
              <a:t>Jaettu johtajuus</a:t>
            </a:r>
            <a:endParaRPr lang="en-US" sz="3600" dirty="0"/>
          </a:p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</a:rPr>
              <a:t>oppilaitoksessa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411480" y="3200400"/>
            <a:ext cx="2011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3A7DC9"/>
                </a:solidFill>
              </a:rPr>
              <a:t>Oppilaitoksen nimi: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2514600" y="3236976"/>
            <a:ext cx="4389120" cy="274320"/>
          </a:xfrm>
          <a:prstGeom prst="rect">
            <a:avLst/>
          </a:prstGeom>
          <a:solidFill>
            <a:srgbClr val="E8F0FA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11480" y="3749040"/>
            <a:ext cx="2011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3A7DC9"/>
                </a:solidFill>
              </a:rPr>
              <a:t>Lukuvuosi: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2514600" y="3785616"/>
            <a:ext cx="4389120" cy="274320"/>
          </a:xfrm>
          <a:prstGeom prst="rect">
            <a:avLst/>
          </a:prstGeom>
          <a:solidFill>
            <a:srgbClr val="E8F0FA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11480" y="4297680"/>
            <a:ext cx="2011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3A7DC9"/>
                </a:solidFill>
              </a:rPr>
              <a:t>Vastuuhenkilö: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2514600" y="4334256"/>
            <a:ext cx="4389120" cy="274320"/>
          </a:xfrm>
          <a:prstGeom prst="rect">
            <a:avLst/>
          </a:prstGeom>
          <a:solidFill>
            <a:srgbClr val="E8F0FA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863840" y="4754880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3A7DC9"/>
                </a:solidFill>
              </a:rPr>
              <a:t>larus.fi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7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13232"/>
          </a:xfrm>
          <a:prstGeom prst="rect">
            <a:avLst/>
          </a:prstGeom>
          <a:solidFill>
            <a:srgbClr val="0D2B4E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0"/>
            <a:ext cx="84124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</a:rPr>
              <a:t>SUUNNITELMA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292608" y="822960"/>
            <a:ext cx="2807208" cy="347472"/>
          </a:xfrm>
          <a:prstGeom prst="rect">
            <a:avLst/>
          </a:prstGeom>
          <a:solidFill>
            <a:srgbClr val="2563A8"/>
          </a:solidFill>
          <a:ln/>
        </p:spPr>
      </p:sp>
      <p:sp>
        <p:nvSpPr>
          <p:cNvPr id="5" name="Text 3"/>
          <p:cNvSpPr/>
          <p:nvPr/>
        </p:nvSpPr>
        <p:spPr>
          <a:xfrm>
            <a:off x="365760" y="822960"/>
            <a:ext cx="198424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VALMISTELU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2322576" y="822960"/>
            <a:ext cx="731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i="1" dirty="0">
                <a:solidFill>
                  <a:srgbClr val="FFFFFF"/>
                </a:solidFill>
              </a:rPr>
              <a:t>kk 1–4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347472" y="1261872"/>
            <a:ext cx="271576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563A8"/>
                </a:solidFill>
              </a:rPr>
              <a:t>Tavoitteet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347472" y="1517904"/>
            <a:ext cx="2715768" cy="859536"/>
          </a:xfrm>
          <a:prstGeom prst="rect">
            <a:avLst/>
          </a:prstGeom>
          <a:solidFill>
            <a:srgbClr val="E8F0FA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47472" y="2496312"/>
            <a:ext cx="271576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563A8"/>
                </a:solidFill>
              </a:rPr>
              <a:t>Toimenpiteet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347472" y="2752344"/>
            <a:ext cx="2715768" cy="859536"/>
          </a:xfrm>
          <a:prstGeom prst="rect">
            <a:avLst/>
          </a:prstGeom>
          <a:solidFill>
            <a:srgbClr val="E8F0FA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47472" y="3730752"/>
            <a:ext cx="271576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563A8"/>
                </a:solidFill>
              </a:rPr>
              <a:t>Mittarit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347472" y="3986784"/>
            <a:ext cx="2715768" cy="859536"/>
          </a:xfrm>
          <a:prstGeom prst="rect">
            <a:avLst/>
          </a:prstGeom>
          <a:solidFill>
            <a:srgbClr val="E8F0FA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163824" y="822960"/>
            <a:ext cx="2807208" cy="347472"/>
          </a:xfrm>
          <a:prstGeom prst="rect">
            <a:avLst/>
          </a:prstGeom>
          <a:solidFill>
            <a:srgbClr val="1B4F8A"/>
          </a:solidFill>
          <a:ln/>
        </p:spPr>
      </p:sp>
      <p:sp>
        <p:nvSpPr>
          <p:cNvPr id="14" name="Text 12"/>
          <p:cNvSpPr/>
          <p:nvPr/>
        </p:nvSpPr>
        <p:spPr>
          <a:xfrm>
            <a:off x="3236976" y="822960"/>
            <a:ext cx="198424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KÄYTTÖÖNOTTO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5193792" y="822960"/>
            <a:ext cx="731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i="1" dirty="0">
                <a:solidFill>
                  <a:srgbClr val="FFFFFF"/>
                </a:solidFill>
              </a:rPr>
              <a:t>kk 5–12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3218688" y="1261872"/>
            <a:ext cx="271576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563A8"/>
                </a:solidFill>
              </a:rPr>
              <a:t>Tavoitteet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3218688" y="1517904"/>
            <a:ext cx="2715768" cy="859536"/>
          </a:xfrm>
          <a:prstGeom prst="rect">
            <a:avLst/>
          </a:prstGeom>
          <a:solidFill>
            <a:srgbClr val="E8F0FA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218688" y="2496312"/>
            <a:ext cx="271576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563A8"/>
                </a:solidFill>
              </a:rPr>
              <a:t>Toimenpiteet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3218688" y="2752344"/>
            <a:ext cx="2715768" cy="859536"/>
          </a:xfrm>
          <a:prstGeom prst="rect">
            <a:avLst/>
          </a:prstGeom>
          <a:solidFill>
            <a:srgbClr val="E8F0FA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218688" y="3730752"/>
            <a:ext cx="271576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563A8"/>
                </a:solidFill>
              </a:rPr>
              <a:t>Mittarit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3218688" y="3986784"/>
            <a:ext cx="2715768" cy="859536"/>
          </a:xfrm>
          <a:prstGeom prst="rect">
            <a:avLst/>
          </a:prstGeom>
          <a:solidFill>
            <a:srgbClr val="E8F0FA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035040" y="822960"/>
            <a:ext cx="2807208" cy="347472"/>
          </a:xfrm>
          <a:prstGeom prst="rect">
            <a:avLst/>
          </a:prstGeom>
          <a:solidFill>
            <a:srgbClr val="0D2B4E"/>
          </a:solidFill>
          <a:ln/>
        </p:spPr>
      </p:sp>
      <p:sp>
        <p:nvSpPr>
          <p:cNvPr id="23" name="Text 21"/>
          <p:cNvSpPr/>
          <p:nvPr/>
        </p:nvSpPr>
        <p:spPr>
          <a:xfrm>
            <a:off x="6108192" y="822960"/>
            <a:ext cx="198424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VAKIINNUTTAMINEN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8065008" y="822960"/>
            <a:ext cx="731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i="1" dirty="0">
                <a:solidFill>
                  <a:srgbClr val="FFFFFF"/>
                </a:solidFill>
              </a:rPr>
              <a:t>kk 13–24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6089904" y="1261872"/>
            <a:ext cx="271576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563A8"/>
                </a:solidFill>
              </a:rPr>
              <a:t>Tavoitteet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6089904" y="1517904"/>
            <a:ext cx="2715768" cy="859536"/>
          </a:xfrm>
          <a:prstGeom prst="rect">
            <a:avLst/>
          </a:prstGeom>
          <a:solidFill>
            <a:srgbClr val="E8F0FA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089904" y="2496312"/>
            <a:ext cx="271576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563A8"/>
                </a:solidFill>
              </a:rPr>
              <a:t>Toimenpiteet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6089904" y="2752344"/>
            <a:ext cx="2715768" cy="859536"/>
          </a:xfrm>
          <a:prstGeom prst="rect">
            <a:avLst/>
          </a:prstGeom>
          <a:solidFill>
            <a:srgbClr val="E8F0FA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6089904" y="3730752"/>
            <a:ext cx="271576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563A8"/>
                </a:solidFill>
              </a:rPr>
              <a:t>Mittarit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6089904" y="3986784"/>
            <a:ext cx="2715768" cy="859536"/>
          </a:xfrm>
          <a:prstGeom prst="rect">
            <a:avLst/>
          </a:prstGeom>
          <a:solidFill>
            <a:srgbClr val="E8F0FA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8229600" y="4846320"/>
            <a:ext cx="8229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</a:rPr>
              <a:t>larus.fi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7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13232"/>
          </a:xfrm>
          <a:prstGeom prst="rect">
            <a:avLst/>
          </a:prstGeom>
          <a:solidFill>
            <a:srgbClr val="1B4F8A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0"/>
            <a:ext cx="84124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</a:rPr>
              <a:t>VASTUUHENKILÖT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292608" y="804672"/>
            <a:ext cx="2807208" cy="347472"/>
          </a:xfrm>
          <a:prstGeom prst="rect">
            <a:avLst/>
          </a:prstGeom>
          <a:solidFill>
            <a:srgbClr val="0D2B4E"/>
          </a:solidFill>
          <a:ln/>
        </p:spPr>
      </p:sp>
      <p:sp>
        <p:nvSpPr>
          <p:cNvPr id="5" name="Text 3"/>
          <p:cNvSpPr/>
          <p:nvPr/>
        </p:nvSpPr>
        <p:spPr>
          <a:xfrm>
            <a:off x="384048" y="804672"/>
            <a:ext cx="267004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Muutosomistaja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365760" y="1243584"/>
            <a:ext cx="2697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563A8"/>
                </a:solidFill>
              </a:rPr>
              <a:t>Nimi: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365760" y="1481328"/>
            <a:ext cx="2697480" cy="603504"/>
          </a:xfrm>
          <a:prstGeom prst="rect">
            <a:avLst/>
          </a:prstGeom>
          <a:solidFill>
            <a:srgbClr val="E8F0FA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65760" y="2203704"/>
            <a:ext cx="2697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563A8"/>
                </a:solidFill>
              </a:rPr>
              <a:t>Rooli: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365760" y="2441448"/>
            <a:ext cx="2697480" cy="603504"/>
          </a:xfrm>
          <a:prstGeom prst="rect">
            <a:avLst/>
          </a:prstGeom>
          <a:solidFill>
            <a:srgbClr val="E8F0FA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65760" y="3163824"/>
            <a:ext cx="2697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563A8"/>
                </a:solidFill>
              </a:rPr>
              <a:t>Mandaatti: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365760" y="3401568"/>
            <a:ext cx="2697480" cy="603504"/>
          </a:xfrm>
          <a:prstGeom prst="rect">
            <a:avLst/>
          </a:prstGeom>
          <a:solidFill>
            <a:srgbClr val="E8F0FA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65760" y="4123944"/>
            <a:ext cx="2697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563A8"/>
                </a:solidFill>
              </a:rPr>
              <a:t>Ajankäyttö: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365760" y="4361688"/>
            <a:ext cx="2697480" cy="603504"/>
          </a:xfrm>
          <a:prstGeom prst="rect">
            <a:avLst/>
          </a:prstGeom>
          <a:solidFill>
            <a:srgbClr val="E8F0FA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163824" y="804672"/>
            <a:ext cx="2807208" cy="347472"/>
          </a:xfrm>
          <a:prstGeom prst="rect">
            <a:avLst/>
          </a:prstGeom>
          <a:solidFill>
            <a:srgbClr val="0D2B4E"/>
          </a:solidFill>
          <a:ln/>
        </p:spPr>
      </p:sp>
      <p:sp>
        <p:nvSpPr>
          <p:cNvPr id="15" name="Text 13"/>
          <p:cNvSpPr/>
          <p:nvPr/>
        </p:nvSpPr>
        <p:spPr>
          <a:xfrm>
            <a:off x="3255264" y="804672"/>
            <a:ext cx="267004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Muutosagentit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3236976" y="1243584"/>
            <a:ext cx="2697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563A8"/>
                </a:solidFill>
              </a:rPr>
              <a:t>Henkilö 1: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3236976" y="1481328"/>
            <a:ext cx="2697480" cy="603504"/>
          </a:xfrm>
          <a:prstGeom prst="rect">
            <a:avLst/>
          </a:prstGeom>
          <a:solidFill>
            <a:srgbClr val="E8F0FA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236976" y="2203704"/>
            <a:ext cx="2697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563A8"/>
                </a:solidFill>
              </a:rPr>
              <a:t>Henkilö 2: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3236976" y="2441448"/>
            <a:ext cx="2697480" cy="603504"/>
          </a:xfrm>
          <a:prstGeom prst="rect">
            <a:avLst/>
          </a:prstGeom>
          <a:solidFill>
            <a:srgbClr val="E8F0FA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236976" y="3163824"/>
            <a:ext cx="2697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563A8"/>
                </a:solidFill>
              </a:rPr>
              <a:t>Henkilö 3: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3236976" y="3401568"/>
            <a:ext cx="2697480" cy="603504"/>
          </a:xfrm>
          <a:prstGeom prst="rect">
            <a:avLst/>
          </a:prstGeom>
          <a:solidFill>
            <a:srgbClr val="E8F0FA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3236976" y="4123944"/>
            <a:ext cx="2697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563A8"/>
                </a:solidFill>
              </a:rPr>
              <a:t>Yhteiset kohtaamiset: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3236976" y="4361688"/>
            <a:ext cx="2697480" cy="603504"/>
          </a:xfrm>
          <a:prstGeom prst="rect">
            <a:avLst/>
          </a:prstGeom>
          <a:solidFill>
            <a:srgbClr val="E8F0FA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035040" y="804672"/>
            <a:ext cx="2807208" cy="347472"/>
          </a:xfrm>
          <a:prstGeom prst="rect">
            <a:avLst/>
          </a:prstGeom>
          <a:solidFill>
            <a:srgbClr val="0D2B4E"/>
          </a:solidFill>
          <a:ln/>
        </p:spPr>
      </p:sp>
      <p:sp>
        <p:nvSpPr>
          <p:cNvPr id="25" name="Text 23"/>
          <p:cNvSpPr/>
          <p:nvPr/>
        </p:nvSpPr>
        <p:spPr>
          <a:xfrm>
            <a:off x="6126480" y="804672"/>
            <a:ext cx="267004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Tukifunktiot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6108192" y="1243584"/>
            <a:ext cx="2697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563A8"/>
                </a:solidFill>
              </a:rPr>
              <a:t>Viestintä:</a:t>
            </a:r>
            <a:endParaRPr lang="en-US" sz="1000" dirty="0"/>
          </a:p>
        </p:txBody>
      </p:sp>
      <p:sp>
        <p:nvSpPr>
          <p:cNvPr id="27" name="Shape 25"/>
          <p:cNvSpPr/>
          <p:nvPr/>
        </p:nvSpPr>
        <p:spPr>
          <a:xfrm>
            <a:off x="6108192" y="1481328"/>
            <a:ext cx="2697480" cy="603504"/>
          </a:xfrm>
          <a:prstGeom prst="rect">
            <a:avLst/>
          </a:prstGeom>
          <a:solidFill>
            <a:srgbClr val="E8F0FA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108192" y="2203704"/>
            <a:ext cx="2697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563A8"/>
                </a:solidFill>
              </a:rPr>
              <a:t>HR: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6108192" y="2441448"/>
            <a:ext cx="2697480" cy="603504"/>
          </a:xfrm>
          <a:prstGeom prst="rect">
            <a:avLst/>
          </a:prstGeom>
          <a:solidFill>
            <a:srgbClr val="E8F0FA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108192" y="3163824"/>
            <a:ext cx="2697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563A8"/>
                </a:solidFill>
              </a:rPr>
              <a:t>Ulkopuolinen tuki: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6108192" y="3401568"/>
            <a:ext cx="2697480" cy="603504"/>
          </a:xfrm>
          <a:prstGeom prst="rect">
            <a:avLst/>
          </a:prstGeom>
          <a:solidFill>
            <a:srgbClr val="E8F0FA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6108192" y="4123944"/>
            <a:ext cx="2697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563A8"/>
                </a:solidFill>
              </a:rPr>
              <a:t>Muu tuki:</a:t>
            </a:r>
            <a:endParaRPr lang="en-US" sz="1000" dirty="0"/>
          </a:p>
        </p:txBody>
      </p:sp>
      <p:sp>
        <p:nvSpPr>
          <p:cNvPr id="33" name="Shape 31"/>
          <p:cNvSpPr/>
          <p:nvPr/>
        </p:nvSpPr>
        <p:spPr>
          <a:xfrm>
            <a:off x="6108192" y="4361688"/>
            <a:ext cx="2697480" cy="603504"/>
          </a:xfrm>
          <a:prstGeom prst="rect">
            <a:avLst/>
          </a:prstGeom>
          <a:solidFill>
            <a:srgbClr val="E8F0FA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8229600" y="4846320"/>
            <a:ext cx="8229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</a:rPr>
              <a:t>larus.fi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7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13232"/>
          </a:xfrm>
          <a:prstGeom prst="rect">
            <a:avLst/>
          </a:prstGeom>
          <a:solidFill>
            <a:srgbClr val="2563A8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0"/>
            <a:ext cx="84124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</a:rPr>
              <a:t>VIESTINTÄ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274320" y="822960"/>
            <a:ext cx="1316736" cy="347472"/>
          </a:xfrm>
          <a:prstGeom prst="rect">
            <a:avLst/>
          </a:prstGeom>
          <a:solidFill>
            <a:srgbClr val="0D2B4E"/>
          </a:solidFill>
          <a:ln/>
        </p:spPr>
      </p:sp>
      <p:sp>
        <p:nvSpPr>
          <p:cNvPr id="5" name="Text 3"/>
          <p:cNvSpPr/>
          <p:nvPr/>
        </p:nvSpPr>
        <p:spPr>
          <a:xfrm>
            <a:off x="338328" y="822960"/>
            <a:ext cx="120700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Kohderyhmä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1645920" y="822960"/>
            <a:ext cx="2231136" cy="347472"/>
          </a:xfrm>
          <a:prstGeom prst="rect">
            <a:avLst/>
          </a:prstGeom>
          <a:solidFill>
            <a:srgbClr val="0D2B4E"/>
          </a:solidFill>
          <a:ln/>
        </p:spPr>
      </p:sp>
      <p:sp>
        <p:nvSpPr>
          <p:cNvPr id="7" name="Text 5"/>
          <p:cNvSpPr/>
          <p:nvPr/>
        </p:nvSpPr>
        <p:spPr>
          <a:xfrm>
            <a:off x="1709928" y="822960"/>
            <a:ext cx="212140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Viestit &amp; sisältö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3931920" y="822960"/>
            <a:ext cx="1499616" cy="347472"/>
          </a:xfrm>
          <a:prstGeom prst="rect">
            <a:avLst/>
          </a:prstGeom>
          <a:solidFill>
            <a:srgbClr val="0D2B4E"/>
          </a:solidFill>
          <a:ln/>
        </p:spPr>
      </p:sp>
      <p:sp>
        <p:nvSpPr>
          <p:cNvPr id="9" name="Text 7"/>
          <p:cNvSpPr/>
          <p:nvPr/>
        </p:nvSpPr>
        <p:spPr>
          <a:xfrm>
            <a:off x="3995928" y="822960"/>
            <a:ext cx="138988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Kanavat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5486400" y="822960"/>
            <a:ext cx="1773936" cy="347472"/>
          </a:xfrm>
          <a:prstGeom prst="rect">
            <a:avLst/>
          </a:prstGeom>
          <a:solidFill>
            <a:srgbClr val="0D2B4E"/>
          </a:solidFill>
          <a:ln/>
        </p:spPr>
      </p:sp>
      <p:sp>
        <p:nvSpPr>
          <p:cNvPr id="11" name="Text 9"/>
          <p:cNvSpPr/>
          <p:nvPr/>
        </p:nvSpPr>
        <p:spPr>
          <a:xfrm>
            <a:off x="5550408" y="822960"/>
            <a:ext cx="166420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Rytmi &amp; ajankohta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7315200" y="822960"/>
            <a:ext cx="1682496" cy="347472"/>
          </a:xfrm>
          <a:prstGeom prst="rect">
            <a:avLst/>
          </a:prstGeom>
          <a:solidFill>
            <a:srgbClr val="0D2B4E"/>
          </a:solidFill>
          <a:ln/>
        </p:spPr>
      </p:sp>
      <p:sp>
        <p:nvSpPr>
          <p:cNvPr id="13" name="Text 11"/>
          <p:cNvSpPr/>
          <p:nvPr/>
        </p:nvSpPr>
        <p:spPr>
          <a:xfrm>
            <a:off x="7379208" y="822960"/>
            <a:ext cx="157276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Vastuuhenkilö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274320" y="1225296"/>
            <a:ext cx="1316736" cy="676656"/>
          </a:xfrm>
          <a:prstGeom prst="rect">
            <a:avLst/>
          </a:prstGeom>
          <a:solidFill>
            <a:srgbClr val="FFFFFF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47472" y="1225296"/>
            <a:ext cx="118872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D2B4E"/>
                </a:solidFill>
              </a:rPr>
              <a:t>Opettajat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1645920" y="1225296"/>
            <a:ext cx="2231136" cy="676656"/>
          </a:xfrm>
          <a:prstGeom prst="rect">
            <a:avLst/>
          </a:prstGeom>
          <a:solidFill>
            <a:srgbClr val="FFFFFF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3931920" y="1225296"/>
            <a:ext cx="1499616" cy="676656"/>
          </a:xfrm>
          <a:prstGeom prst="rect">
            <a:avLst/>
          </a:prstGeom>
          <a:solidFill>
            <a:srgbClr val="FFFFFF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5486400" y="1225296"/>
            <a:ext cx="1773936" cy="676656"/>
          </a:xfrm>
          <a:prstGeom prst="rect">
            <a:avLst/>
          </a:prstGeom>
          <a:solidFill>
            <a:srgbClr val="FFFFFF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7315200" y="1225296"/>
            <a:ext cx="1682496" cy="676656"/>
          </a:xfrm>
          <a:prstGeom prst="rect">
            <a:avLst/>
          </a:prstGeom>
          <a:solidFill>
            <a:srgbClr val="FFFFFF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274320" y="1975104"/>
            <a:ext cx="1316736" cy="676656"/>
          </a:xfrm>
          <a:prstGeom prst="rect">
            <a:avLst/>
          </a:prstGeom>
          <a:solidFill>
            <a:srgbClr val="E8F0FA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47472" y="1975104"/>
            <a:ext cx="118872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D2B4E"/>
                </a:solidFill>
              </a:rPr>
              <a:t>Tukihenkilöstö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1645920" y="1975104"/>
            <a:ext cx="2231136" cy="676656"/>
          </a:xfrm>
          <a:prstGeom prst="rect">
            <a:avLst/>
          </a:prstGeom>
          <a:solidFill>
            <a:srgbClr val="E8F0FA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3931920" y="1975104"/>
            <a:ext cx="1499616" cy="676656"/>
          </a:xfrm>
          <a:prstGeom prst="rect">
            <a:avLst/>
          </a:prstGeom>
          <a:solidFill>
            <a:srgbClr val="E8F0FA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5486400" y="1975104"/>
            <a:ext cx="1773936" cy="676656"/>
          </a:xfrm>
          <a:prstGeom prst="rect">
            <a:avLst/>
          </a:prstGeom>
          <a:solidFill>
            <a:srgbClr val="E8F0FA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7315200" y="1975104"/>
            <a:ext cx="1682496" cy="676656"/>
          </a:xfrm>
          <a:prstGeom prst="rect">
            <a:avLst/>
          </a:prstGeom>
          <a:solidFill>
            <a:srgbClr val="E8F0FA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274320" y="2724912"/>
            <a:ext cx="1316736" cy="676656"/>
          </a:xfrm>
          <a:prstGeom prst="rect">
            <a:avLst/>
          </a:prstGeom>
          <a:solidFill>
            <a:srgbClr val="FFFFFF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347472" y="2724912"/>
            <a:ext cx="118872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D2B4E"/>
                </a:solidFill>
              </a:rPr>
              <a:t>Opiskelijat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1645920" y="2724912"/>
            <a:ext cx="2231136" cy="676656"/>
          </a:xfrm>
          <a:prstGeom prst="rect">
            <a:avLst/>
          </a:prstGeom>
          <a:solidFill>
            <a:srgbClr val="FFFFFF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3931920" y="2724912"/>
            <a:ext cx="1499616" cy="676656"/>
          </a:xfrm>
          <a:prstGeom prst="rect">
            <a:avLst/>
          </a:prstGeom>
          <a:solidFill>
            <a:srgbClr val="FFFFFF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5486400" y="2724912"/>
            <a:ext cx="1773936" cy="676656"/>
          </a:xfrm>
          <a:prstGeom prst="rect">
            <a:avLst/>
          </a:prstGeom>
          <a:solidFill>
            <a:srgbClr val="FFFFFF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7315200" y="2724912"/>
            <a:ext cx="1682496" cy="676656"/>
          </a:xfrm>
          <a:prstGeom prst="rect">
            <a:avLst/>
          </a:prstGeom>
          <a:solidFill>
            <a:srgbClr val="FFFFFF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274320" y="3474720"/>
            <a:ext cx="1316736" cy="676656"/>
          </a:xfrm>
          <a:prstGeom prst="rect">
            <a:avLst/>
          </a:prstGeom>
          <a:solidFill>
            <a:srgbClr val="E8F0FA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347472" y="3474720"/>
            <a:ext cx="118872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D2B4E"/>
                </a:solidFill>
              </a:rPr>
              <a:t>Huoltajat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1645920" y="3474720"/>
            <a:ext cx="2231136" cy="676656"/>
          </a:xfrm>
          <a:prstGeom prst="rect">
            <a:avLst/>
          </a:prstGeom>
          <a:solidFill>
            <a:srgbClr val="E8F0FA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3931920" y="3474720"/>
            <a:ext cx="1499616" cy="676656"/>
          </a:xfrm>
          <a:prstGeom prst="rect">
            <a:avLst/>
          </a:prstGeom>
          <a:solidFill>
            <a:srgbClr val="E8F0FA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5486400" y="3474720"/>
            <a:ext cx="1773936" cy="676656"/>
          </a:xfrm>
          <a:prstGeom prst="rect">
            <a:avLst/>
          </a:prstGeom>
          <a:solidFill>
            <a:srgbClr val="E8F0FA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7315200" y="3474720"/>
            <a:ext cx="1682496" cy="676656"/>
          </a:xfrm>
          <a:prstGeom prst="rect">
            <a:avLst/>
          </a:prstGeom>
          <a:solidFill>
            <a:srgbClr val="E8F0FA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274320" y="4224528"/>
            <a:ext cx="1316736" cy="676656"/>
          </a:xfrm>
          <a:prstGeom prst="rect">
            <a:avLst/>
          </a:prstGeom>
          <a:solidFill>
            <a:srgbClr val="FFFFFF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347472" y="4224528"/>
            <a:ext cx="118872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D2B4E"/>
                </a:solidFill>
              </a:rPr>
              <a:t>Sidosryhmät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1645920" y="4224528"/>
            <a:ext cx="2231136" cy="676656"/>
          </a:xfrm>
          <a:prstGeom prst="rect">
            <a:avLst/>
          </a:prstGeom>
          <a:solidFill>
            <a:srgbClr val="FFFFFF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3931920" y="4224528"/>
            <a:ext cx="1499616" cy="676656"/>
          </a:xfrm>
          <a:prstGeom prst="rect">
            <a:avLst/>
          </a:prstGeom>
          <a:solidFill>
            <a:srgbClr val="FFFFFF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5486400" y="4224528"/>
            <a:ext cx="1773936" cy="676656"/>
          </a:xfrm>
          <a:prstGeom prst="rect">
            <a:avLst/>
          </a:prstGeom>
          <a:solidFill>
            <a:srgbClr val="FFFFFF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7315200" y="4224528"/>
            <a:ext cx="1682496" cy="676656"/>
          </a:xfrm>
          <a:prstGeom prst="rect">
            <a:avLst/>
          </a:prstGeom>
          <a:solidFill>
            <a:srgbClr val="FFFFFF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274320" y="4709160"/>
            <a:ext cx="8595360" cy="256032"/>
          </a:xfrm>
          <a:prstGeom prst="rect">
            <a:avLst/>
          </a:prstGeom>
          <a:solidFill>
            <a:srgbClr val="E8F0FA"/>
          </a:solidFill>
          <a:ln/>
        </p:spPr>
      </p:sp>
      <p:sp>
        <p:nvSpPr>
          <p:cNvPr id="45" name="Text 43"/>
          <p:cNvSpPr/>
          <p:nvPr/>
        </p:nvSpPr>
        <p:spPr>
          <a:xfrm>
            <a:off x="411480" y="4727448"/>
            <a:ext cx="83210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563A8"/>
                </a:solidFill>
              </a:rPr>
              <a:t>◇  Muista: jaetun johtajuuden viestintä on aina kaksisuuntaista – kuunteleminen on yhtä tärkeää kuin tiedottaminen.</a:t>
            </a:r>
            <a:endParaRPr lang="en-US" sz="900" dirty="0"/>
          </a:p>
        </p:txBody>
      </p:sp>
      <p:sp>
        <p:nvSpPr>
          <p:cNvPr id="46" name="Text 44"/>
          <p:cNvSpPr/>
          <p:nvPr/>
        </p:nvSpPr>
        <p:spPr>
          <a:xfrm>
            <a:off x="8229600" y="4846320"/>
            <a:ext cx="8229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</a:rPr>
              <a:t>larus.fi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7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13232"/>
          </a:xfrm>
          <a:prstGeom prst="rect">
            <a:avLst/>
          </a:prstGeom>
          <a:solidFill>
            <a:srgbClr val="1B4F8A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0"/>
            <a:ext cx="84124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</a:rPr>
              <a:t>KOULUTUSTARPEET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274320" y="822960"/>
            <a:ext cx="2505456" cy="329184"/>
          </a:xfrm>
          <a:prstGeom prst="rect">
            <a:avLst/>
          </a:prstGeom>
          <a:solidFill>
            <a:srgbClr val="0D2B4E"/>
          </a:solidFill>
          <a:ln/>
        </p:spPr>
      </p:sp>
      <p:sp>
        <p:nvSpPr>
          <p:cNvPr id="5" name="Text 3"/>
          <p:cNvSpPr/>
          <p:nvPr/>
        </p:nvSpPr>
        <p:spPr>
          <a:xfrm>
            <a:off x="338328" y="822960"/>
            <a:ext cx="239572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Koulutus / teema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2834640" y="822960"/>
            <a:ext cx="1316736" cy="329184"/>
          </a:xfrm>
          <a:prstGeom prst="rect">
            <a:avLst/>
          </a:prstGeom>
          <a:solidFill>
            <a:srgbClr val="0D2B4E"/>
          </a:solidFill>
          <a:ln/>
        </p:spPr>
      </p:sp>
      <p:sp>
        <p:nvSpPr>
          <p:cNvPr id="7" name="Text 5"/>
          <p:cNvSpPr/>
          <p:nvPr/>
        </p:nvSpPr>
        <p:spPr>
          <a:xfrm>
            <a:off x="2898648" y="822960"/>
            <a:ext cx="120700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Kohderyhmä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4206240" y="822960"/>
            <a:ext cx="1408176" cy="329184"/>
          </a:xfrm>
          <a:prstGeom prst="rect">
            <a:avLst/>
          </a:prstGeom>
          <a:solidFill>
            <a:srgbClr val="0D2B4E"/>
          </a:solidFill>
          <a:ln/>
        </p:spPr>
      </p:sp>
      <p:sp>
        <p:nvSpPr>
          <p:cNvPr id="9" name="Text 7"/>
          <p:cNvSpPr/>
          <p:nvPr/>
        </p:nvSpPr>
        <p:spPr>
          <a:xfrm>
            <a:off x="4270248" y="822960"/>
            <a:ext cx="12984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Toteutustapa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5669280" y="822960"/>
            <a:ext cx="1316736" cy="329184"/>
          </a:xfrm>
          <a:prstGeom prst="rect">
            <a:avLst/>
          </a:prstGeom>
          <a:solidFill>
            <a:srgbClr val="0D2B4E"/>
          </a:solidFill>
          <a:ln/>
        </p:spPr>
      </p:sp>
      <p:sp>
        <p:nvSpPr>
          <p:cNvPr id="11" name="Text 9"/>
          <p:cNvSpPr/>
          <p:nvPr/>
        </p:nvSpPr>
        <p:spPr>
          <a:xfrm>
            <a:off x="5733288" y="822960"/>
            <a:ext cx="120700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Ajankohta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7040880" y="822960"/>
            <a:ext cx="1591056" cy="329184"/>
          </a:xfrm>
          <a:prstGeom prst="rect">
            <a:avLst/>
          </a:prstGeom>
          <a:solidFill>
            <a:srgbClr val="0D2B4E"/>
          </a:solidFill>
          <a:ln/>
        </p:spPr>
      </p:sp>
      <p:sp>
        <p:nvSpPr>
          <p:cNvPr id="13" name="Text 11"/>
          <p:cNvSpPr/>
          <p:nvPr/>
        </p:nvSpPr>
        <p:spPr>
          <a:xfrm>
            <a:off x="7104888" y="822960"/>
            <a:ext cx="148132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Vastuuhenkilö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274320" y="1207008"/>
            <a:ext cx="2505456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2834640" y="1207008"/>
            <a:ext cx="1316736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206240" y="1207008"/>
            <a:ext cx="1408176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5669280" y="1207008"/>
            <a:ext cx="1316736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7040880" y="1207008"/>
            <a:ext cx="1591056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274320" y="1847088"/>
            <a:ext cx="2505456" cy="566928"/>
          </a:xfrm>
          <a:prstGeom prst="rect">
            <a:avLst/>
          </a:prstGeom>
          <a:solidFill>
            <a:srgbClr val="E8F0FA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2834640" y="1847088"/>
            <a:ext cx="1316736" cy="566928"/>
          </a:xfrm>
          <a:prstGeom prst="rect">
            <a:avLst/>
          </a:prstGeom>
          <a:solidFill>
            <a:srgbClr val="E8F0FA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4206240" y="1847088"/>
            <a:ext cx="1408176" cy="566928"/>
          </a:xfrm>
          <a:prstGeom prst="rect">
            <a:avLst/>
          </a:prstGeom>
          <a:solidFill>
            <a:srgbClr val="E8F0FA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5669280" y="1847088"/>
            <a:ext cx="1316736" cy="566928"/>
          </a:xfrm>
          <a:prstGeom prst="rect">
            <a:avLst/>
          </a:prstGeom>
          <a:solidFill>
            <a:srgbClr val="E8F0FA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7040880" y="1847088"/>
            <a:ext cx="1591056" cy="566928"/>
          </a:xfrm>
          <a:prstGeom prst="rect">
            <a:avLst/>
          </a:prstGeom>
          <a:solidFill>
            <a:srgbClr val="E8F0FA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274320" y="2487168"/>
            <a:ext cx="2505456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2834640" y="2487168"/>
            <a:ext cx="1316736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4206240" y="2487168"/>
            <a:ext cx="1408176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5669280" y="2487168"/>
            <a:ext cx="1316736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7040880" y="2487168"/>
            <a:ext cx="1591056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274320" y="3127248"/>
            <a:ext cx="2505456" cy="566928"/>
          </a:xfrm>
          <a:prstGeom prst="rect">
            <a:avLst/>
          </a:prstGeom>
          <a:solidFill>
            <a:srgbClr val="E8F0FA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2834640" y="3127248"/>
            <a:ext cx="1316736" cy="566928"/>
          </a:xfrm>
          <a:prstGeom prst="rect">
            <a:avLst/>
          </a:prstGeom>
          <a:solidFill>
            <a:srgbClr val="E8F0FA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4206240" y="3127248"/>
            <a:ext cx="1408176" cy="566928"/>
          </a:xfrm>
          <a:prstGeom prst="rect">
            <a:avLst/>
          </a:prstGeom>
          <a:solidFill>
            <a:srgbClr val="E8F0FA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5669280" y="3127248"/>
            <a:ext cx="1316736" cy="566928"/>
          </a:xfrm>
          <a:prstGeom prst="rect">
            <a:avLst/>
          </a:prstGeom>
          <a:solidFill>
            <a:srgbClr val="E8F0FA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7040880" y="3127248"/>
            <a:ext cx="1591056" cy="566928"/>
          </a:xfrm>
          <a:prstGeom prst="rect">
            <a:avLst/>
          </a:prstGeom>
          <a:solidFill>
            <a:srgbClr val="E8F0FA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274320" y="3767328"/>
            <a:ext cx="2505456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2834640" y="3767328"/>
            <a:ext cx="1316736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4206240" y="3767328"/>
            <a:ext cx="1408176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5669280" y="3767328"/>
            <a:ext cx="1316736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7040880" y="3767328"/>
            <a:ext cx="1591056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274320" y="4407408"/>
            <a:ext cx="2505456" cy="566928"/>
          </a:xfrm>
          <a:prstGeom prst="rect">
            <a:avLst/>
          </a:prstGeom>
          <a:solidFill>
            <a:srgbClr val="E8F0FA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2834640" y="4407408"/>
            <a:ext cx="1316736" cy="566928"/>
          </a:xfrm>
          <a:prstGeom prst="rect">
            <a:avLst/>
          </a:prstGeom>
          <a:solidFill>
            <a:srgbClr val="E8F0FA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4206240" y="4407408"/>
            <a:ext cx="1408176" cy="566928"/>
          </a:xfrm>
          <a:prstGeom prst="rect">
            <a:avLst/>
          </a:prstGeom>
          <a:solidFill>
            <a:srgbClr val="E8F0FA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5669280" y="4407408"/>
            <a:ext cx="1316736" cy="566928"/>
          </a:xfrm>
          <a:prstGeom prst="rect">
            <a:avLst/>
          </a:prstGeom>
          <a:solidFill>
            <a:srgbClr val="E8F0FA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7040880" y="4407408"/>
            <a:ext cx="1591056" cy="566928"/>
          </a:xfrm>
          <a:prstGeom prst="rect">
            <a:avLst/>
          </a:prstGeom>
          <a:solidFill>
            <a:srgbClr val="E8F0FA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274320" y="5102352"/>
            <a:ext cx="8595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64748B"/>
                </a:solidFill>
              </a:rPr>
              <a:t>Tyypillisiä teemoja: tiimien johtaminen · itseohjautuvuus · päätöksentekoprosessit · palaute · fasilitointi · konfliktien käsittely · perehdytys</a:t>
            </a:r>
            <a:endParaRPr lang="en-US" sz="850" dirty="0"/>
          </a:p>
        </p:txBody>
      </p:sp>
      <p:sp>
        <p:nvSpPr>
          <p:cNvPr id="45" name="Text 43"/>
          <p:cNvSpPr/>
          <p:nvPr/>
        </p:nvSpPr>
        <p:spPr>
          <a:xfrm>
            <a:off x="8229600" y="4846320"/>
            <a:ext cx="8229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</a:rPr>
              <a:t>larus.fi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7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13232"/>
          </a:xfrm>
          <a:prstGeom prst="rect">
            <a:avLst/>
          </a:prstGeom>
          <a:solidFill>
            <a:srgbClr val="0D2B4E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0"/>
            <a:ext cx="84124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</a:rPr>
              <a:t>AIKATAULU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1700784" y="822960"/>
            <a:ext cx="1984248" cy="438912"/>
          </a:xfrm>
          <a:prstGeom prst="rect">
            <a:avLst/>
          </a:prstGeom>
          <a:solidFill>
            <a:srgbClr val="2563A8"/>
          </a:solidFill>
          <a:ln/>
        </p:spPr>
      </p:sp>
      <p:sp>
        <p:nvSpPr>
          <p:cNvPr id="5" name="Text 3"/>
          <p:cNvSpPr/>
          <p:nvPr/>
        </p:nvSpPr>
        <p:spPr>
          <a:xfrm>
            <a:off x="1773936" y="822960"/>
            <a:ext cx="18470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Syyslukukausi 1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1773936" y="1042416"/>
            <a:ext cx="184708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FFFFFF"/>
                </a:solidFill>
              </a:rPr>
              <a:t>kk 1–4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730752" y="822960"/>
            <a:ext cx="1984248" cy="438912"/>
          </a:xfrm>
          <a:prstGeom prst="rect">
            <a:avLst/>
          </a:prstGeom>
          <a:solidFill>
            <a:srgbClr val="1B4F8A"/>
          </a:solidFill>
          <a:ln/>
        </p:spPr>
      </p:sp>
      <p:sp>
        <p:nvSpPr>
          <p:cNvPr id="8" name="Text 6"/>
          <p:cNvSpPr/>
          <p:nvPr/>
        </p:nvSpPr>
        <p:spPr>
          <a:xfrm>
            <a:off x="3803904" y="822960"/>
            <a:ext cx="18470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Kevätlukukausi 1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3803904" y="1042416"/>
            <a:ext cx="184708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FFFFFF"/>
                </a:solidFill>
              </a:rPr>
              <a:t>kk 5–8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5760720" y="822960"/>
            <a:ext cx="1984248" cy="438912"/>
          </a:xfrm>
          <a:prstGeom prst="rect">
            <a:avLst/>
          </a:prstGeom>
          <a:solidFill>
            <a:srgbClr val="2563A8"/>
          </a:solidFill>
          <a:ln/>
        </p:spPr>
      </p:sp>
      <p:sp>
        <p:nvSpPr>
          <p:cNvPr id="11" name="Text 9"/>
          <p:cNvSpPr/>
          <p:nvPr/>
        </p:nvSpPr>
        <p:spPr>
          <a:xfrm>
            <a:off x="5833872" y="822960"/>
            <a:ext cx="18470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Syyslukukausi 2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5833872" y="1042416"/>
            <a:ext cx="184708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FFFFFF"/>
                </a:solidFill>
              </a:rPr>
              <a:t>kk 9–16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7790688" y="822960"/>
            <a:ext cx="1984248" cy="438912"/>
          </a:xfrm>
          <a:prstGeom prst="rect">
            <a:avLst/>
          </a:prstGeom>
          <a:solidFill>
            <a:srgbClr val="1B4F8A"/>
          </a:solidFill>
          <a:ln/>
        </p:spPr>
      </p:sp>
      <p:sp>
        <p:nvSpPr>
          <p:cNvPr id="14" name="Text 12"/>
          <p:cNvSpPr/>
          <p:nvPr/>
        </p:nvSpPr>
        <p:spPr>
          <a:xfrm>
            <a:off x="7863840" y="822960"/>
            <a:ext cx="18470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Kevätlukukausi 2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7863840" y="1042416"/>
            <a:ext cx="184708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FFFFFF"/>
                </a:solidFill>
              </a:rPr>
              <a:t>kk 17–24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274320" y="1353312"/>
            <a:ext cx="1325880" cy="804672"/>
          </a:xfrm>
          <a:prstGeom prst="rect">
            <a:avLst/>
          </a:prstGeom>
          <a:solidFill>
            <a:srgbClr val="0D2B4E"/>
          </a:solidFill>
          <a:ln/>
        </p:spPr>
      </p:sp>
      <p:sp>
        <p:nvSpPr>
          <p:cNvPr id="17" name="Text 15"/>
          <p:cNvSpPr/>
          <p:nvPr/>
        </p:nvSpPr>
        <p:spPr>
          <a:xfrm>
            <a:off x="320040" y="1353312"/>
            <a:ext cx="128016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Välitavoitteet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1700784" y="1353312"/>
            <a:ext cx="1984248" cy="804672"/>
          </a:xfrm>
          <a:prstGeom prst="rect">
            <a:avLst/>
          </a:prstGeom>
          <a:solidFill>
            <a:srgbClr val="FFFFFF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3730752" y="1353312"/>
            <a:ext cx="1984248" cy="804672"/>
          </a:xfrm>
          <a:prstGeom prst="rect">
            <a:avLst/>
          </a:prstGeom>
          <a:solidFill>
            <a:srgbClr val="FFFFFF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760720" y="1353312"/>
            <a:ext cx="1984248" cy="804672"/>
          </a:xfrm>
          <a:prstGeom prst="rect">
            <a:avLst/>
          </a:prstGeom>
          <a:solidFill>
            <a:srgbClr val="FFFFFF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7790688" y="1353312"/>
            <a:ext cx="1984248" cy="804672"/>
          </a:xfrm>
          <a:prstGeom prst="rect">
            <a:avLst/>
          </a:prstGeom>
          <a:solidFill>
            <a:srgbClr val="FFFFFF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274320" y="2240280"/>
            <a:ext cx="1325880" cy="804672"/>
          </a:xfrm>
          <a:prstGeom prst="rect">
            <a:avLst/>
          </a:prstGeom>
          <a:solidFill>
            <a:srgbClr val="0D2B4E"/>
          </a:solidFill>
          <a:ln/>
        </p:spPr>
      </p:sp>
      <p:sp>
        <p:nvSpPr>
          <p:cNvPr id="23" name="Text 21"/>
          <p:cNvSpPr/>
          <p:nvPr/>
        </p:nvSpPr>
        <p:spPr>
          <a:xfrm>
            <a:off x="320040" y="2240280"/>
            <a:ext cx="128016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Koulutukset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1700784" y="2240280"/>
            <a:ext cx="1984248" cy="804672"/>
          </a:xfrm>
          <a:prstGeom prst="rect">
            <a:avLst/>
          </a:prstGeom>
          <a:solidFill>
            <a:srgbClr val="E8F0FA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3730752" y="2240280"/>
            <a:ext cx="1984248" cy="804672"/>
          </a:xfrm>
          <a:prstGeom prst="rect">
            <a:avLst/>
          </a:prstGeom>
          <a:solidFill>
            <a:srgbClr val="E8F0FA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5760720" y="2240280"/>
            <a:ext cx="1984248" cy="804672"/>
          </a:xfrm>
          <a:prstGeom prst="rect">
            <a:avLst/>
          </a:prstGeom>
          <a:solidFill>
            <a:srgbClr val="E8F0FA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7790688" y="2240280"/>
            <a:ext cx="1984248" cy="804672"/>
          </a:xfrm>
          <a:prstGeom prst="rect">
            <a:avLst/>
          </a:prstGeom>
          <a:solidFill>
            <a:srgbClr val="E8F0FA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274320" y="3127248"/>
            <a:ext cx="1325880" cy="804672"/>
          </a:xfrm>
          <a:prstGeom prst="rect">
            <a:avLst/>
          </a:prstGeom>
          <a:solidFill>
            <a:srgbClr val="0D2B4E"/>
          </a:solidFill>
          <a:ln/>
        </p:spPr>
      </p:sp>
      <p:sp>
        <p:nvSpPr>
          <p:cNvPr id="29" name="Text 27"/>
          <p:cNvSpPr/>
          <p:nvPr/>
        </p:nvSpPr>
        <p:spPr>
          <a:xfrm>
            <a:off x="320040" y="3127248"/>
            <a:ext cx="128016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Arviointi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1700784" y="3127248"/>
            <a:ext cx="1984248" cy="804672"/>
          </a:xfrm>
          <a:prstGeom prst="rect">
            <a:avLst/>
          </a:prstGeom>
          <a:solidFill>
            <a:srgbClr val="FFFFFF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3730752" y="3127248"/>
            <a:ext cx="1984248" cy="804672"/>
          </a:xfrm>
          <a:prstGeom prst="rect">
            <a:avLst/>
          </a:prstGeom>
          <a:solidFill>
            <a:srgbClr val="FFFFFF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5760720" y="3127248"/>
            <a:ext cx="1984248" cy="804672"/>
          </a:xfrm>
          <a:prstGeom prst="rect">
            <a:avLst/>
          </a:prstGeom>
          <a:solidFill>
            <a:srgbClr val="FFFFFF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7790688" y="3127248"/>
            <a:ext cx="1984248" cy="804672"/>
          </a:xfrm>
          <a:prstGeom prst="rect">
            <a:avLst/>
          </a:prstGeom>
          <a:solidFill>
            <a:srgbClr val="FFFFFF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274320" y="4014216"/>
            <a:ext cx="1325880" cy="804672"/>
          </a:xfrm>
          <a:prstGeom prst="rect">
            <a:avLst/>
          </a:prstGeom>
          <a:solidFill>
            <a:srgbClr val="0D2B4E"/>
          </a:solidFill>
          <a:ln/>
        </p:spPr>
      </p:sp>
      <p:sp>
        <p:nvSpPr>
          <p:cNvPr id="35" name="Text 33"/>
          <p:cNvSpPr/>
          <p:nvPr/>
        </p:nvSpPr>
        <p:spPr>
          <a:xfrm>
            <a:off x="320040" y="4014216"/>
            <a:ext cx="128016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Muuta</a:t>
            </a:r>
            <a:endParaRPr lang="en-US" sz="1000" dirty="0"/>
          </a:p>
        </p:txBody>
      </p:sp>
      <p:sp>
        <p:nvSpPr>
          <p:cNvPr id="36" name="Shape 34"/>
          <p:cNvSpPr/>
          <p:nvPr/>
        </p:nvSpPr>
        <p:spPr>
          <a:xfrm>
            <a:off x="1700784" y="4014216"/>
            <a:ext cx="1984248" cy="804672"/>
          </a:xfrm>
          <a:prstGeom prst="rect">
            <a:avLst/>
          </a:prstGeom>
          <a:solidFill>
            <a:srgbClr val="E8F0FA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3730752" y="4014216"/>
            <a:ext cx="1984248" cy="804672"/>
          </a:xfrm>
          <a:prstGeom prst="rect">
            <a:avLst/>
          </a:prstGeom>
          <a:solidFill>
            <a:srgbClr val="E8F0FA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5760720" y="4014216"/>
            <a:ext cx="1984248" cy="804672"/>
          </a:xfrm>
          <a:prstGeom prst="rect">
            <a:avLst/>
          </a:prstGeom>
          <a:solidFill>
            <a:srgbClr val="E8F0FA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7790688" y="4014216"/>
            <a:ext cx="1984248" cy="804672"/>
          </a:xfrm>
          <a:prstGeom prst="rect">
            <a:avLst/>
          </a:prstGeom>
          <a:solidFill>
            <a:srgbClr val="E8F0FA"/>
          </a:solidFill>
          <a:ln w="6350">
            <a:solidFill>
              <a:srgbClr val="D1DCF0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8229600" y="4846320"/>
            <a:ext cx="8229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</a:rPr>
              <a:t>larus.fi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7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13232"/>
          </a:xfrm>
          <a:prstGeom prst="rect">
            <a:avLst/>
          </a:prstGeom>
          <a:solidFill>
            <a:srgbClr val="1B4F8A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0"/>
            <a:ext cx="84124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</a:rPr>
              <a:t>MUISTILISTA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274320" y="841248"/>
            <a:ext cx="4206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2B4E"/>
                </a:solidFill>
              </a:rPr>
              <a:t>Riskit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274320" y="1188720"/>
            <a:ext cx="4206240" cy="603504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9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274320" y="1188720"/>
            <a:ext cx="128016" cy="603504"/>
          </a:xfrm>
          <a:prstGeom prst="rect">
            <a:avLst/>
          </a:prstGeom>
          <a:solidFill>
            <a:srgbClr val="C0392B"/>
          </a:solidFill>
          <a:ln/>
        </p:spPr>
      </p:sp>
      <p:sp>
        <p:nvSpPr>
          <p:cNvPr id="7" name="Text 5"/>
          <p:cNvSpPr/>
          <p:nvPr/>
        </p:nvSpPr>
        <p:spPr>
          <a:xfrm>
            <a:off x="475488" y="1243584"/>
            <a:ext cx="3840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D2B4E"/>
                </a:solidFill>
              </a:rPr>
              <a:t>Liian nopea aikataulu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475488" y="1517904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</a:rPr>
              <a:t>Ei tilaa oppimiselle ja sopeutumiselle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274320" y="1883664"/>
            <a:ext cx="4206240" cy="603504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9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274320" y="1883664"/>
            <a:ext cx="128016" cy="603504"/>
          </a:xfrm>
          <a:prstGeom prst="rect">
            <a:avLst/>
          </a:prstGeom>
          <a:solidFill>
            <a:srgbClr val="C0392B"/>
          </a:solidFill>
          <a:ln/>
        </p:spPr>
      </p:sp>
      <p:sp>
        <p:nvSpPr>
          <p:cNvPr id="11" name="Text 9"/>
          <p:cNvSpPr/>
          <p:nvPr/>
        </p:nvSpPr>
        <p:spPr>
          <a:xfrm>
            <a:off x="475488" y="1938528"/>
            <a:ext cx="3840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D2B4E"/>
                </a:solidFill>
              </a:rPr>
              <a:t>Epäselvät vastuut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475488" y="2212848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</a:rPr>
              <a:t>Kukaan ei lopulta omista muutosta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274320" y="2578608"/>
            <a:ext cx="4206240" cy="603504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9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274320" y="2578608"/>
            <a:ext cx="128016" cy="603504"/>
          </a:xfrm>
          <a:prstGeom prst="rect">
            <a:avLst/>
          </a:prstGeom>
          <a:solidFill>
            <a:srgbClr val="C0392B"/>
          </a:solidFill>
          <a:ln/>
        </p:spPr>
      </p:sp>
      <p:sp>
        <p:nvSpPr>
          <p:cNvPr id="15" name="Text 13"/>
          <p:cNvSpPr/>
          <p:nvPr/>
        </p:nvSpPr>
        <p:spPr>
          <a:xfrm>
            <a:off x="475488" y="2633472"/>
            <a:ext cx="3840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D2B4E"/>
                </a:solidFill>
              </a:rPr>
              <a:t>Yksisuuntainen viestintä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475488" y="2907792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</a:rPr>
              <a:t>Aiheuttaa muutosvastarintaa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274320" y="3273552"/>
            <a:ext cx="4206240" cy="603504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9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274320" y="3273552"/>
            <a:ext cx="128016" cy="603504"/>
          </a:xfrm>
          <a:prstGeom prst="rect">
            <a:avLst/>
          </a:prstGeom>
          <a:solidFill>
            <a:srgbClr val="C0392B"/>
          </a:solidFill>
          <a:ln/>
        </p:spPr>
      </p:sp>
      <p:sp>
        <p:nvSpPr>
          <p:cNvPr id="19" name="Text 17"/>
          <p:cNvSpPr/>
          <p:nvPr/>
        </p:nvSpPr>
        <p:spPr>
          <a:xfrm>
            <a:off x="475488" y="3328416"/>
            <a:ext cx="3840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D2B4E"/>
                </a:solidFill>
              </a:rPr>
              <a:t>Koulutuksen puute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475488" y="3602736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</a:rPr>
              <a:t>Ei valmiuksia toimia uudessa mallissa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274320" y="3968496"/>
            <a:ext cx="4206240" cy="603504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9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274320" y="3968496"/>
            <a:ext cx="128016" cy="603504"/>
          </a:xfrm>
          <a:prstGeom prst="rect">
            <a:avLst/>
          </a:prstGeom>
          <a:solidFill>
            <a:srgbClr val="C0392B"/>
          </a:solidFill>
          <a:ln/>
        </p:spPr>
      </p:sp>
      <p:sp>
        <p:nvSpPr>
          <p:cNvPr id="23" name="Text 21"/>
          <p:cNvSpPr/>
          <p:nvPr/>
        </p:nvSpPr>
        <p:spPr>
          <a:xfrm>
            <a:off x="475488" y="4023360"/>
            <a:ext cx="3840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D2B4E"/>
                </a:solidFill>
              </a:rPr>
              <a:t>Seurannan unohtaminen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475488" y="4297680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</a:rPr>
              <a:t>Muutos hiipuu hiljaisesti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4663440" y="841248"/>
            <a:ext cx="36576" cy="4206240"/>
          </a:xfrm>
          <a:prstGeom prst="rect">
            <a:avLst/>
          </a:prstGeom>
          <a:solidFill>
            <a:srgbClr val="D1DCF0"/>
          </a:solidFill>
          <a:ln/>
        </p:spPr>
      </p:sp>
      <p:sp>
        <p:nvSpPr>
          <p:cNvPr id="26" name="Text 24"/>
          <p:cNvSpPr/>
          <p:nvPr/>
        </p:nvSpPr>
        <p:spPr>
          <a:xfrm>
            <a:off x="4846320" y="841248"/>
            <a:ext cx="4023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2B4E"/>
                </a:solidFill>
              </a:rPr>
              <a:t>Tarkistuslista</a:t>
            </a:r>
            <a:endParaRPr lang="en-US" sz="1300" dirty="0"/>
          </a:p>
        </p:txBody>
      </p:sp>
      <p:sp>
        <p:nvSpPr>
          <p:cNvPr id="27" name="Shape 25"/>
          <p:cNvSpPr/>
          <p:nvPr/>
        </p:nvSpPr>
        <p:spPr>
          <a:xfrm>
            <a:off x="4846320" y="1243584"/>
            <a:ext cx="274320" cy="274320"/>
          </a:xfrm>
          <a:prstGeom prst="rect">
            <a:avLst/>
          </a:prstGeom>
          <a:solidFill>
            <a:srgbClr val="FFFFFF"/>
          </a:solidFill>
          <a:ln w="15240">
            <a:solidFill>
              <a:srgbClr val="3A7DC9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230368" y="1252728"/>
            <a:ext cx="3566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D2B4E"/>
                </a:solidFill>
              </a:rPr>
              <a:t>Kokonaisaikajana hahmoteltuna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4846320" y="1728216"/>
            <a:ext cx="274320" cy="274320"/>
          </a:xfrm>
          <a:prstGeom prst="rect">
            <a:avLst/>
          </a:prstGeom>
          <a:solidFill>
            <a:srgbClr val="FFFFFF"/>
          </a:solidFill>
          <a:ln w="15240">
            <a:solidFill>
              <a:srgbClr val="3A7DC9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230368" y="1737360"/>
            <a:ext cx="3566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D2B4E"/>
                </a:solidFill>
              </a:rPr>
              <a:t>Vastuuhenkilöt nimetty ja mandaatit kirjattu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4846320" y="2212848"/>
            <a:ext cx="274320" cy="274320"/>
          </a:xfrm>
          <a:prstGeom prst="rect">
            <a:avLst/>
          </a:prstGeom>
          <a:solidFill>
            <a:srgbClr val="FFFFFF"/>
          </a:solidFill>
          <a:ln w="15240">
            <a:solidFill>
              <a:srgbClr val="3A7DC9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5230368" y="2221992"/>
            <a:ext cx="3566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D2B4E"/>
                </a:solidFill>
              </a:rPr>
              <a:t>Viestintäsuunnitelma tehty kohderyhmittäin</a:t>
            </a:r>
            <a:endParaRPr lang="en-US" sz="1000" dirty="0"/>
          </a:p>
        </p:txBody>
      </p:sp>
      <p:sp>
        <p:nvSpPr>
          <p:cNvPr id="33" name="Shape 31"/>
          <p:cNvSpPr/>
          <p:nvPr/>
        </p:nvSpPr>
        <p:spPr>
          <a:xfrm>
            <a:off x="4846320" y="2697480"/>
            <a:ext cx="274320" cy="274320"/>
          </a:xfrm>
          <a:prstGeom prst="rect">
            <a:avLst/>
          </a:prstGeom>
          <a:solidFill>
            <a:srgbClr val="FFFFFF"/>
          </a:solidFill>
          <a:ln w="15240">
            <a:solidFill>
              <a:srgbClr val="3A7DC9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5230368" y="2706624"/>
            <a:ext cx="3566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D2B4E"/>
                </a:solidFill>
              </a:rPr>
              <a:t>Koulutukset aikataulutettu</a:t>
            </a:r>
            <a:endParaRPr lang="en-US" sz="1000" dirty="0"/>
          </a:p>
        </p:txBody>
      </p:sp>
      <p:sp>
        <p:nvSpPr>
          <p:cNvPr id="35" name="Shape 33"/>
          <p:cNvSpPr/>
          <p:nvPr/>
        </p:nvSpPr>
        <p:spPr>
          <a:xfrm>
            <a:off x="4846320" y="3182112"/>
            <a:ext cx="274320" cy="274320"/>
          </a:xfrm>
          <a:prstGeom prst="rect">
            <a:avLst/>
          </a:prstGeom>
          <a:solidFill>
            <a:srgbClr val="FFFFFF"/>
          </a:solidFill>
          <a:ln w="15240">
            <a:solidFill>
              <a:srgbClr val="3A7DC9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5230368" y="3191256"/>
            <a:ext cx="3566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D2B4E"/>
                </a:solidFill>
              </a:rPr>
              <a:t>Seurantapisteet merkitty kalenteriin</a:t>
            </a:r>
            <a:endParaRPr lang="en-US" sz="1000" dirty="0"/>
          </a:p>
        </p:txBody>
      </p:sp>
      <p:sp>
        <p:nvSpPr>
          <p:cNvPr id="37" name="Shape 35"/>
          <p:cNvSpPr/>
          <p:nvPr/>
        </p:nvSpPr>
        <p:spPr>
          <a:xfrm>
            <a:off x="4846320" y="3666744"/>
            <a:ext cx="274320" cy="274320"/>
          </a:xfrm>
          <a:prstGeom prst="rect">
            <a:avLst/>
          </a:prstGeom>
          <a:solidFill>
            <a:srgbClr val="FFFFFF"/>
          </a:solidFill>
          <a:ln w="15240">
            <a:solidFill>
              <a:srgbClr val="3A7DC9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5230368" y="3675888"/>
            <a:ext cx="3566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D2B4E"/>
                </a:solidFill>
              </a:rPr>
              <a:t>Lukuvuoden rytmi huomioitu aikataulussa</a:t>
            </a:r>
            <a:endParaRPr lang="en-US" sz="1000" dirty="0"/>
          </a:p>
        </p:txBody>
      </p:sp>
      <p:sp>
        <p:nvSpPr>
          <p:cNvPr id="39" name="Shape 37"/>
          <p:cNvSpPr/>
          <p:nvPr/>
        </p:nvSpPr>
        <p:spPr>
          <a:xfrm>
            <a:off x="4846320" y="4151376"/>
            <a:ext cx="274320" cy="274320"/>
          </a:xfrm>
          <a:prstGeom prst="rect">
            <a:avLst/>
          </a:prstGeom>
          <a:solidFill>
            <a:srgbClr val="FFFFFF"/>
          </a:solidFill>
          <a:ln w="15240">
            <a:solidFill>
              <a:srgbClr val="3A7DC9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5230368" y="4160520"/>
            <a:ext cx="3566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D2B4E"/>
                </a:solidFill>
              </a:rPr>
              <a:t>Realistisuus arvioitu yhdessä tiimin kanssa</a:t>
            </a:r>
            <a:endParaRPr lang="en-US" sz="1000" dirty="0"/>
          </a:p>
        </p:txBody>
      </p:sp>
      <p:sp>
        <p:nvSpPr>
          <p:cNvPr id="41" name="Shape 39"/>
          <p:cNvSpPr/>
          <p:nvPr/>
        </p:nvSpPr>
        <p:spPr>
          <a:xfrm>
            <a:off x="4846320" y="4636008"/>
            <a:ext cx="274320" cy="274320"/>
          </a:xfrm>
          <a:prstGeom prst="rect">
            <a:avLst/>
          </a:prstGeom>
          <a:solidFill>
            <a:srgbClr val="FFFFFF"/>
          </a:solidFill>
          <a:ln w="15240">
            <a:solidFill>
              <a:srgbClr val="3A7DC9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5230368" y="4645152"/>
            <a:ext cx="3566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D2B4E"/>
                </a:solidFill>
              </a:rPr>
              <a:t>Kaikki osa-alueet täytetty</a:t>
            </a:r>
            <a:endParaRPr lang="en-US" sz="1000" dirty="0"/>
          </a:p>
        </p:txBody>
      </p:sp>
      <p:sp>
        <p:nvSpPr>
          <p:cNvPr id="43" name="Text 41"/>
          <p:cNvSpPr/>
          <p:nvPr/>
        </p:nvSpPr>
        <p:spPr>
          <a:xfrm>
            <a:off x="8229600" y="4846320"/>
            <a:ext cx="8229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</a:rPr>
              <a:t>larus.fi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Jalkautussuunnitelma</dc:title>
  <dc:subject>PptxGenJS Presentation</dc:subject>
  <dc:creator>PptxGenJS</dc:creator>
  <cp:lastModifiedBy>PptxGenJS</cp:lastModifiedBy>
  <cp:revision>1</cp:revision>
  <dcterms:created xsi:type="dcterms:W3CDTF">2026-06-13T19:57:32Z</dcterms:created>
  <dcterms:modified xsi:type="dcterms:W3CDTF">2026-06-13T19:57:32Z</dcterms:modified>
</cp:coreProperties>
</file>